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15"/>
  </p:notesMasterIdLst>
  <p:sldIdLst>
    <p:sldId id="256" r:id="rId2"/>
    <p:sldId id="266" r:id="rId3"/>
    <p:sldId id="275" r:id="rId4"/>
    <p:sldId id="257" r:id="rId5"/>
    <p:sldId id="258" r:id="rId6"/>
    <p:sldId id="260" r:id="rId7"/>
    <p:sldId id="276" r:id="rId8"/>
    <p:sldId id="278" r:id="rId9"/>
    <p:sldId id="279" r:id="rId10"/>
    <p:sldId id="280" r:id="rId11"/>
    <p:sldId id="282" r:id="rId12"/>
    <p:sldId id="274"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1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BF0D8-6282-06E3-87F2-A6D8EE221DE9}" v="32" dt="2022-10-12T17:16:42.438"/>
    <p1510:client id="{D4BE4BA7-8723-53E5-BA47-A8FF91553C8A}" v="18" dt="2022-10-13T09:46:55.1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7"/>
    <p:restoredTop sz="70216"/>
  </p:normalViewPr>
  <p:slideViewPr>
    <p:cSldViewPr snapToGrid="0" snapToObjects="1">
      <p:cViewPr varScale="1">
        <p:scale>
          <a:sx n="80" d="100"/>
          <a:sy n="80" d="100"/>
        </p:scale>
        <p:origin x="1956" y="9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5309a12b47d5869f89f6a170aea4937140b35f5a37b8905ef0ebcb4037ec5978::" providerId="AD" clId="Web-{D4BE4BA7-8723-53E5-BA47-A8FF91553C8A}"/>
    <pc:docChg chg="modSld">
      <pc:chgData name="Utilisateur invité" userId="S::urn:spo:anon#5309a12b47d5869f89f6a170aea4937140b35f5a37b8905ef0ebcb4037ec5978::" providerId="AD" clId="Web-{D4BE4BA7-8723-53E5-BA47-A8FF91553C8A}" dt="2022-10-13T09:46:52.595" v="11" actId="20577"/>
      <pc:docMkLst>
        <pc:docMk/>
      </pc:docMkLst>
      <pc:sldChg chg="addSp delSp modSp">
        <pc:chgData name="Utilisateur invité" userId="S::urn:spo:anon#5309a12b47d5869f89f6a170aea4937140b35f5a37b8905ef0ebcb4037ec5978::" providerId="AD" clId="Web-{D4BE4BA7-8723-53E5-BA47-A8FF91553C8A}" dt="2022-10-13T09:46:00.640" v="9"/>
        <pc:sldMkLst>
          <pc:docMk/>
          <pc:sldMk cId="1570888959" sldId="256"/>
        </pc:sldMkLst>
        <pc:spChg chg="add del mod">
          <ac:chgData name="Utilisateur invité" userId="S::urn:spo:anon#5309a12b47d5869f89f6a170aea4937140b35f5a37b8905ef0ebcb4037ec5978::" providerId="AD" clId="Web-{D4BE4BA7-8723-53E5-BA47-A8FF91553C8A}" dt="2022-10-13T09:46:00.640" v="9"/>
          <ac:spMkLst>
            <pc:docMk/>
            <pc:sldMk cId="1570888959" sldId="256"/>
            <ac:spMk id="2" creationId="{C1511871-3A95-508F-FACA-2516B1369267}"/>
          </ac:spMkLst>
        </pc:spChg>
      </pc:sldChg>
      <pc:sldChg chg="modSp">
        <pc:chgData name="Utilisateur invité" userId="S::urn:spo:anon#5309a12b47d5869f89f6a170aea4937140b35f5a37b8905ef0ebcb4037ec5978::" providerId="AD" clId="Web-{D4BE4BA7-8723-53E5-BA47-A8FF91553C8A}" dt="2022-10-13T09:46:52.595" v="11" actId="20577"/>
        <pc:sldMkLst>
          <pc:docMk/>
          <pc:sldMk cId="1445580913" sldId="275"/>
        </pc:sldMkLst>
        <pc:spChg chg="mod">
          <ac:chgData name="Utilisateur invité" userId="S::urn:spo:anon#5309a12b47d5869f89f6a170aea4937140b35f5a37b8905ef0ebcb4037ec5978::" providerId="AD" clId="Web-{D4BE4BA7-8723-53E5-BA47-A8FF91553C8A}" dt="2022-10-13T09:46:52.595" v="11" actId="20577"/>
          <ac:spMkLst>
            <pc:docMk/>
            <pc:sldMk cId="1445580913" sldId="275"/>
            <ac:spMk id="20" creationId="{DF5451C9-F5B1-994E-8581-1C6C8CB1EC86}"/>
          </ac:spMkLst>
        </pc:spChg>
      </pc:sldChg>
    </pc:docChg>
  </pc:docChgLst>
  <pc:docChgLst>
    <pc:chgData name="Utilisateur invité" userId="S::urn:spo:anon#5309a12b47d5869f89f6a170aea4937140b35f5a37b8905ef0ebcb4037ec5978::" providerId="AD" clId="Web-{638BF0D8-6282-06E3-87F2-A6D8EE221DE9}"/>
    <pc:docChg chg="modSld">
      <pc:chgData name="Utilisateur invité" userId="S::urn:spo:anon#5309a12b47d5869f89f6a170aea4937140b35f5a37b8905ef0ebcb4037ec5978::" providerId="AD" clId="Web-{638BF0D8-6282-06E3-87F2-A6D8EE221DE9}" dt="2022-10-12T17:16:42.438" v="14" actId="14100"/>
      <pc:docMkLst>
        <pc:docMk/>
      </pc:docMkLst>
      <pc:sldChg chg="modSp">
        <pc:chgData name="Utilisateur invité" userId="S::urn:spo:anon#5309a12b47d5869f89f6a170aea4937140b35f5a37b8905ef0ebcb4037ec5978::" providerId="AD" clId="Web-{638BF0D8-6282-06E3-87F2-A6D8EE221DE9}" dt="2022-10-12T17:12:17.962" v="0" actId="20577"/>
        <pc:sldMkLst>
          <pc:docMk/>
          <pc:sldMk cId="1306097063" sldId="257"/>
        </pc:sldMkLst>
        <pc:spChg chg="mod">
          <ac:chgData name="Utilisateur invité" userId="S::urn:spo:anon#5309a12b47d5869f89f6a170aea4937140b35f5a37b8905ef0ebcb4037ec5978::" providerId="AD" clId="Web-{638BF0D8-6282-06E3-87F2-A6D8EE221DE9}" dt="2022-10-12T17:12:17.962" v="0" actId="20577"/>
          <ac:spMkLst>
            <pc:docMk/>
            <pc:sldMk cId="1306097063" sldId="257"/>
            <ac:spMk id="8" creationId="{194DECBF-9D79-7A4F-B995-2519A5E4AFCF}"/>
          </ac:spMkLst>
        </pc:spChg>
      </pc:sldChg>
      <pc:sldChg chg="addSp modSp">
        <pc:chgData name="Utilisateur invité" userId="S::urn:spo:anon#5309a12b47d5869f89f6a170aea4937140b35f5a37b8905ef0ebcb4037ec5978::" providerId="AD" clId="Web-{638BF0D8-6282-06E3-87F2-A6D8EE221DE9}" dt="2022-10-12T17:16:42.438" v="14" actId="14100"/>
        <pc:sldMkLst>
          <pc:docMk/>
          <pc:sldMk cId="493097435" sldId="273"/>
        </pc:sldMkLst>
        <pc:spChg chg="add mod">
          <ac:chgData name="Utilisateur invité" userId="S::urn:spo:anon#5309a12b47d5869f89f6a170aea4937140b35f5a37b8905ef0ebcb4037ec5978::" providerId="AD" clId="Web-{638BF0D8-6282-06E3-87F2-A6D8EE221DE9}" dt="2022-10-12T17:16:42.438" v="14" actId="14100"/>
          <ac:spMkLst>
            <pc:docMk/>
            <pc:sldMk cId="493097435" sldId="273"/>
            <ac:spMk id="5" creationId="{F9C1C1EB-5005-C9F1-83B2-A0F16BACA140}"/>
          </ac:spMkLst>
        </pc:spChg>
      </pc:sldChg>
      <pc:sldChg chg="modSp">
        <pc:chgData name="Utilisateur invité" userId="S::urn:spo:anon#5309a12b47d5869f89f6a170aea4937140b35f5a37b8905ef0ebcb4037ec5978::" providerId="AD" clId="Web-{638BF0D8-6282-06E3-87F2-A6D8EE221DE9}" dt="2022-10-12T17:13:32.354" v="12" actId="20577"/>
        <pc:sldMkLst>
          <pc:docMk/>
          <pc:sldMk cId="107190267" sldId="278"/>
        </pc:sldMkLst>
        <pc:spChg chg="mod">
          <ac:chgData name="Utilisateur invité" userId="S::urn:spo:anon#5309a12b47d5869f89f6a170aea4937140b35f5a37b8905ef0ebcb4037ec5978::" providerId="AD" clId="Web-{638BF0D8-6282-06E3-87F2-A6D8EE221DE9}" dt="2022-10-12T17:13:00.916" v="6" actId="20577"/>
          <ac:spMkLst>
            <pc:docMk/>
            <pc:sldMk cId="107190267" sldId="278"/>
            <ac:spMk id="10" creationId="{7F620319-8EA8-4E42-B2FA-34CC756A6247}"/>
          </ac:spMkLst>
        </pc:spChg>
        <pc:spChg chg="mod">
          <ac:chgData name="Utilisateur invité" userId="S::urn:spo:anon#5309a12b47d5869f89f6a170aea4937140b35f5a37b8905ef0ebcb4037ec5978::" providerId="AD" clId="Web-{638BF0D8-6282-06E3-87F2-A6D8EE221DE9}" dt="2022-10-12T17:13:32.354" v="12" actId="20577"/>
          <ac:spMkLst>
            <pc:docMk/>
            <pc:sldMk cId="107190267" sldId="278"/>
            <ac:spMk id="11" creationId="{BD6322DA-3F2E-C24D-8302-FBDB33D9BA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B266C-82F1-C445-B303-AC543060C955}" type="datetimeFigureOut">
              <a:rPr lang="fr-FR" smtClean="0"/>
              <a:t>13/10/2022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ABD9-47C6-5246-86ED-5DA4A64537C0}" type="slidenum">
              <a:rPr lang="fr-FR" smtClean="0"/>
              <a:t>‹N°›</a:t>
            </a:fld>
            <a:endParaRPr lang="fr-FR"/>
          </a:p>
        </p:txBody>
      </p:sp>
    </p:spTree>
    <p:extLst>
      <p:ext uri="{BB962C8B-B14F-4D97-AF65-F5344CB8AC3E}">
        <p14:creationId xmlns:p14="http://schemas.microsoft.com/office/powerpoint/2010/main" val="315456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gdumoderateur.com/usage-smartphone-reseaux-sociaux-ados-20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a:t>
            </a:r>
            <a:r>
              <a:rPr lang="fr-FR" sz="1200" i="1" dirty="0"/>
              <a:t>d’après une idée originale de M. Daniel PLANTEY (collègue de l’académie de Toulouse).</a:t>
            </a:r>
            <a:endParaRPr lang="fr-FR"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1</a:t>
            </a:fld>
            <a:endParaRPr lang="fr-FR"/>
          </a:p>
        </p:txBody>
      </p:sp>
    </p:spTree>
    <p:extLst>
      <p:ext uri="{BB962C8B-B14F-4D97-AF65-F5344CB8AC3E}">
        <p14:creationId xmlns:p14="http://schemas.microsoft.com/office/powerpoint/2010/main" val="278160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deux exemples :</a:t>
            </a:r>
          </a:p>
          <a:p>
            <a:endParaRPr lang="fr-FR" dirty="0"/>
          </a:p>
          <a:p>
            <a:r>
              <a:rPr lang="fr-FR" dirty="0"/>
              <a:t>Tout est identifiable rapidement !</a:t>
            </a:r>
          </a:p>
          <a:p>
            <a:endParaRPr lang="fr-FR" dirty="0"/>
          </a:p>
          <a:p>
            <a:r>
              <a:rPr lang="fr-FR" dirty="0"/>
              <a:t>Le produit, les messages commerciaux</a:t>
            </a:r>
          </a:p>
          <a:p>
            <a:r>
              <a:rPr lang="fr-FR" dirty="0"/>
              <a:t>Les liens (call to action)</a:t>
            </a:r>
          </a:p>
          <a:p>
            <a:endParaRPr lang="fr-FR" dirty="0"/>
          </a:p>
          <a:p>
            <a:r>
              <a:rPr lang="fr-FR" dirty="0"/>
              <a:t>Pensez à l’'humour sur certains post.... ça passe mieux avec, ça permet de mieux ancrer le message ! </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10</a:t>
            </a:fld>
            <a:endParaRPr lang="fr-FR"/>
          </a:p>
        </p:txBody>
      </p:sp>
    </p:spTree>
    <p:extLst>
      <p:ext uri="{BB962C8B-B14F-4D97-AF65-F5344CB8AC3E}">
        <p14:creationId xmlns:p14="http://schemas.microsoft.com/office/powerpoint/2010/main" val="217349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la fin, avec ce type d'activité, nous avons pu traiter de nombreuses compétences. Il faudra les revoir, les approfondir dans d'autres situations, mais c'est un bon début. </a:t>
            </a:r>
          </a:p>
          <a:p>
            <a:endParaRPr lang="fr-FR" dirty="0"/>
          </a:p>
          <a:p>
            <a:r>
              <a:rPr lang="fr-FR" dirty="0"/>
              <a:t>N'oublions pas que les jeunes, statistiquement </a:t>
            </a:r>
            <a:r>
              <a:rPr lang="fr-FR" i="1" dirty="0"/>
              <a:t>(81% des ados utilisent les RS),</a:t>
            </a:r>
            <a:r>
              <a:rPr lang="fr-FR" dirty="0"/>
              <a:t> sont assez friands de RS, entrer par ce biais là peu permettre  l'adhésion.</a:t>
            </a:r>
          </a:p>
          <a:p>
            <a:endParaRPr lang="fr-FR" dirty="0"/>
          </a:p>
          <a:p>
            <a:r>
              <a:rPr lang="fr-FR" dirty="0"/>
              <a:t>Plus tard, ils pourront monopoliser leurs savoirs dans d'autres situations, parfois plus complexes, et donc de consolider leurs compétences. (travail </a:t>
            </a:r>
            <a:r>
              <a:rPr lang="fr-FR" dirty="0" err="1"/>
              <a:t>spiralaire</a:t>
            </a:r>
            <a:r>
              <a:rPr lang="fr-FR" dirty="0"/>
              <a:t> )</a:t>
            </a:r>
          </a:p>
          <a:p>
            <a:endParaRPr lang="fr-FR" dirty="0"/>
          </a:p>
          <a:p>
            <a:r>
              <a:rPr lang="fr-FR" i="1" dirty="0"/>
              <a:t>D’après DBM Média : </a:t>
            </a:r>
            <a:r>
              <a:rPr lang="fr-FR" i="1" dirty="0">
                <a:hlinkClick r:id="rId3"/>
              </a:rPr>
              <a:t>https://www.blogdumoderateur.com/usage-smartphone-reseaux-sociaux-ados-2018/</a:t>
            </a:r>
            <a:endParaRPr lang="fr-FR" i="1" dirty="0"/>
          </a:p>
          <a:p>
            <a:r>
              <a:rPr lang="fr-FR" sz="1200" b="1" i="1" kern="1200" dirty="0">
                <a:solidFill>
                  <a:schemeClr val="tx1"/>
                </a:solidFill>
                <a:effectLst/>
                <a:latin typeface="+mn-lt"/>
                <a:ea typeface="+mn-ea"/>
                <a:cs typeface="+mn-cs"/>
              </a:rPr>
              <a:t>81 % des adolescents utilisent les réseaux sociaux</a:t>
            </a:r>
          </a:p>
          <a:p>
            <a:r>
              <a:rPr lang="fr-FR" sz="1200" b="0" i="1" kern="1200" dirty="0">
                <a:solidFill>
                  <a:schemeClr val="tx1"/>
                </a:solidFill>
                <a:effectLst/>
                <a:latin typeface="+mn-lt"/>
                <a:ea typeface="+mn-ea"/>
                <a:cs typeface="+mn-cs"/>
              </a:rPr>
              <a:t>Sur la question de la consultation des réseaux sociaux, Common </a:t>
            </a:r>
            <a:r>
              <a:rPr lang="fr-FR" sz="1200" b="0" i="1" kern="1200" dirty="0" err="1">
                <a:solidFill>
                  <a:schemeClr val="tx1"/>
                </a:solidFill>
                <a:effectLst/>
                <a:latin typeface="+mn-lt"/>
                <a:ea typeface="+mn-ea"/>
                <a:cs typeface="+mn-cs"/>
              </a:rPr>
              <a:t>Sense</a:t>
            </a:r>
            <a:r>
              <a:rPr lang="fr-FR" sz="1200" b="0" i="1" kern="1200" dirty="0">
                <a:solidFill>
                  <a:schemeClr val="tx1"/>
                </a:solidFill>
                <a:effectLst/>
                <a:latin typeface="+mn-lt"/>
                <a:ea typeface="+mn-ea"/>
                <a:cs typeface="+mn-cs"/>
              </a:rPr>
              <a:t> note que les usages ont radicalement changé depuis 2012. Si le nombre d’adolescents qui les utilisent est resté stable avec environ 81 % des interrogés, le nombre de jeunes consultant les réseaux sociaux plusieurs fois dans la journée a plus que doublé en 6 ans. Il passe ainsi de 34 % en 2012 à 70 % aujourd’hui.</a:t>
            </a:r>
          </a:p>
          <a:p>
            <a:endParaRPr lang="fr-FR" sz="1200" b="0" i="1" kern="1200" dirty="0">
              <a:solidFill>
                <a:schemeClr val="tx1"/>
              </a:solidFill>
              <a:effectLst/>
              <a:latin typeface="+mn-lt"/>
              <a:ea typeface="+mn-ea"/>
              <a:cs typeface="+mn-cs"/>
            </a:endParaRPr>
          </a:p>
          <a:p>
            <a:r>
              <a:rPr lang="fr-FR" sz="1200" b="0" i="1" kern="1200" dirty="0">
                <a:solidFill>
                  <a:schemeClr val="tx1"/>
                </a:solidFill>
                <a:effectLst/>
                <a:latin typeface="+mn-lt"/>
                <a:ea typeface="+mn-ea"/>
                <a:cs typeface="+mn-cs"/>
              </a:rPr>
              <a:t>Les adolescents sont aussi de plus en plus nombreux à posséder un smartphone. De 41 % en 2012 la tendance explose à 89 % pour 2018. Une fine tranche de cette génération (19 %) clame quant à elle ne pas faire usage des réseaux sociaux.</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11</a:t>
            </a:fld>
            <a:endParaRPr lang="fr-FR"/>
          </a:p>
        </p:txBody>
      </p:sp>
    </p:spTree>
    <p:extLst>
      <p:ext uri="{BB962C8B-B14F-4D97-AF65-F5344CB8AC3E}">
        <p14:creationId xmlns:p14="http://schemas.microsoft.com/office/powerpoint/2010/main" val="68768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Echanger pour synthétiser, mutualiser, faire des paliers de missions afin de pointer les compétences acquises ou non, faire des points d'étapes, de la remédiation.</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12</a:t>
            </a:fld>
            <a:endParaRPr lang="fr-FR"/>
          </a:p>
        </p:txBody>
      </p:sp>
    </p:spTree>
    <p:extLst>
      <p:ext uri="{BB962C8B-B14F-4D97-AF65-F5344CB8AC3E}">
        <p14:creationId xmlns:p14="http://schemas.microsoft.com/office/powerpoint/2010/main" val="409528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00" i="1"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13</a:t>
            </a:fld>
            <a:endParaRPr lang="fr-FR"/>
          </a:p>
        </p:txBody>
      </p:sp>
    </p:spTree>
    <p:extLst>
      <p:ext uri="{BB962C8B-B14F-4D97-AF65-F5344CB8AC3E}">
        <p14:creationId xmlns:p14="http://schemas.microsoft.com/office/powerpoint/2010/main" val="231034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Objectif du scénario pédagogique</a:t>
            </a:r>
          </a:p>
          <a:p>
            <a:endParaRPr lang="fr-FR"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2</a:t>
            </a:fld>
            <a:endParaRPr lang="fr-FR"/>
          </a:p>
        </p:txBody>
      </p:sp>
    </p:spTree>
    <p:extLst>
      <p:ext uri="{BB962C8B-B14F-4D97-AF65-F5344CB8AC3E}">
        <p14:creationId xmlns:p14="http://schemas.microsoft.com/office/powerpoint/2010/main" val="28538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Première phase </a:t>
            </a:r>
            <a:r>
              <a:rPr lang="fr-FR" dirty="0"/>
              <a:t>: observation des situations pro, sélection des tâches adaptées à notre public</a:t>
            </a:r>
          </a:p>
          <a:p>
            <a:r>
              <a:rPr lang="fr-FR" b="1" dirty="0"/>
              <a:t>Deuxième phase </a:t>
            </a:r>
            <a:r>
              <a:rPr lang="fr-FR" dirty="0"/>
              <a:t>: on fait la relation avec les activités, les tâches du RAP</a:t>
            </a:r>
          </a:p>
          <a:p>
            <a:r>
              <a:rPr lang="fr-FR" b="1" dirty="0"/>
              <a:t>Troisième phase </a:t>
            </a:r>
            <a:r>
              <a:rPr lang="fr-FR" dirty="0"/>
              <a:t>on sélectionne les méta-compétences et les compétences</a:t>
            </a:r>
          </a:p>
          <a:p>
            <a:r>
              <a:rPr lang="fr-FR" b="1" dirty="0"/>
              <a:t>Quatrième phase et non des moindre</a:t>
            </a:r>
            <a:r>
              <a:rPr lang="fr-FR" dirty="0"/>
              <a:t> : on écrit un « scénario » avec son choix de contexte, on pense à la mise en œuvre d’activités pédagogiques avec les ressources, la limite des savoirs associés, des documents d’entreprises, les outils informatiques…On fait des choix sur l’animation pédagogiques pertinentes liée à ces activités.</a:t>
            </a:r>
          </a:p>
          <a:p>
            <a:endParaRPr lang="fr-FR" dirty="0"/>
          </a:p>
          <a:p>
            <a:r>
              <a:rPr lang="fr-FR" dirty="0"/>
              <a:t>Nous devons penser de façon horizontale et non par blocs. Il faut se calquer sur une chronologie d'activités ou d'évènements pour monter nos scénarios. Il ne faut plus cloisonner.</a:t>
            </a:r>
          </a:p>
          <a:p>
            <a:r>
              <a:rPr lang="fr-FR" dirty="0"/>
              <a:t>En revanche il faut faire attention à la progressivité des difficultés des activités proposées, il faut les penser de façon à laisser de la place à l’accroissement des difficultés.</a:t>
            </a:r>
          </a:p>
          <a:p>
            <a:endParaRPr lang="fr-FR" dirty="0"/>
          </a:p>
          <a:p>
            <a:pPr algn="l"/>
            <a:r>
              <a:rPr lang="fr-FR" b="0" i="1" dirty="0">
                <a:solidFill>
                  <a:srgbClr val="474747"/>
                </a:solidFill>
                <a:effectLst/>
                <a:latin typeface="Helvetica" panose="020B0604020202020204" pitchFamily="34" charset="0"/>
              </a:rPr>
              <a:t>Apprentissage coopératif</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 L'apprentissage se fait en équipe. Le travail réalisé par chaque équipe contribue à l'œuvre collective.</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La structure de l'activité pédagogique est imposée. L'exploration et la découverte du contenu sont guidées par l’enseignant selon une structure imposée.</a:t>
            </a:r>
          </a:p>
          <a:p>
            <a:pPr algn="l"/>
            <a:r>
              <a:rPr lang="fr-FR" b="0" i="1" dirty="0">
                <a:solidFill>
                  <a:srgbClr val="474747"/>
                </a:solidFill>
                <a:effectLst/>
                <a:latin typeface="Helvetica" panose="020B0604020202020204" pitchFamily="34" charset="0"/>
              </a:rPr>
              <a:t>Apprentissage collaboratif</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L'apprentissage résulte du travail individuel soutenu par des activités de groupe ou d'équipe. L'apprenant partage des ressources avec le groupe et utilise le travail réalisé en groupe pour apprendre.</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La structure de l'activité est souple et ouverte. Les parcours d'exploration et de découvertes sont libres. »</a:t>
            </a:r>
          </a:p>
          <a:p>
            <a:pPr algn="l"/>
            <a:endParaRPr lang="fr-FR" b="0" i="0" dirty="0">
              <a:solidFill>
                <a:srgbClr val="474747"/>
              </a:solidFill>
              <a:effectLst/>
              <a:latin typeface="Helvetica" panose="020B0604020202020204" pitchFamily="34" charset="0"/>
            </a:endParaRPr>
          </a:p>
          <a:p>
            <a:pPr algn="l"/>
            <a:r>
              <a:rPr lang="fr-FR" b="0" i="1" dirty="0">
                <a:solidFill>
                  <a:srgbClr val="474747"/>
                </a:solidFill>
                <a:effectLst/>
                <a:latin typeface="Helvetica" panose="020B0604020202020204" pitchFamily="34" charset="0"/>
              </a:rPr>
              <a:t>Travail coopératif</a:t>
            </a:r>
            <a:br>
              <a:rPr lang="fr-FR" b="0" i="1"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 Dans le cadre d'un travail réalisé de façon coopérative, il y aura une répartition claire du travail entre ses participants. De façon concrète, il sera assigné à chaque élève une tâche claire et concrète. Par la suite, les travaux individuels de chaque élèves seront assemblés et formeront le travail final.</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Dans cette forme de travail l'apprenant sera responsable de sa propre production, mais il devra néanmoins apprendre à interagir avec les autres participants afin que le travail final puisse être cohérent. »</a:t>
            </a:r>
          </a:p>
          <a:p>
            <a:pPr algn="l"/>
            <a:r>
              <a:rPr lang="fr-FR" b="0" i="1" dirty="0">
                <a:solidFill>
                  <a:srgbClr val="474747"/>
                </a:solidFill>
                <a:effectLst/>
                <a:latin typeface="Helvetica" panose="020B0604020202020204" pitchFamily="34" charset="0"/>
              </a:rPr>
              <a:t>Travail collaboratif</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 Dans le cadre d'un travail réalisé de façon collaborative, il n'y aura aucune répartition du travail entre ses participants. En effet ces derniers travailleront tous ensemble à chaque étape de l'élaboration du travail. Il sera donc impossible, une fois le travail réalisé, d'identifier le travail fourni par chacun.</a:t>
            </a:r>
            <a:br>
              <a:rPr lang="fr-FR" b="0" i="0"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Ce type de travail se base sur les capacités de communication et d'interaction de chacun. »</a:t>
            </a:r>
          </a:p>
          <a:p>
            <a:pPr algn="l"/>
            <a:r>
              <a:rPr lang="fr-FR" b="0" i="0" dirty="0">
                <a:solidFill>
                  <a:srgbClr val="474747"/>
                </a:solidFill>
                <a:effectLst/>
                <a:latin typeface="Helvetica" panose="020B0604020202020204" pitchFamily="34" charset="0"/>
              </a:rPr>
              <a:t>« La démarche collaborative couple deux démarches : celle de l'apprenant et celle du groupe"</a:t>
            </a:r>
            <a:br>
              <a:rPr lang="fr-FR" b="0" i="1" dirty="0">
                <a:solidFill>
                  <a:srgbClr val="474747"/>
                </a:solidFill>
                <a:effectLst/>
                <a:latin typeface="Helvetica" panose="020B0604020202020204" pitchFamily="34" charset="0"/>
              </a:rPr>
            </a:br>
            <a:r>
              <a:rPr lang="fr-FR" b="0" i="0" dirty="0">
                <a:solidFill>
                  <a:srgbClr val="474747"/>
                </a:solidFill>
                <a:effectLst/>
                <a:latin typeface="Helvetica" panose="020B0604020202020204" pitchFamily="34" charset="0"/>
              </a:rPr>
              <a:t>L'apprentissage collaboratif est une démarche active par laquelle l'apprenant travaille à la construction de ses connaissances. Le formateur y joue le rôle de facilitateur des apprentissages alors que le groupe y participe comme source d'information, comme agent de motivation, comme moyen d'entraide et de soutien mutuel et comme lieu privilégié d'interaction pour la construction collective des connaissances. [...]</a:t>
            </a:r>
            <a:br>
              <a:rPr lang="fr-FR" dirty="0"/>
            </a:br>
            <a:r>
              <a:rPr lang="fr-FR" b="0" i="0" dirty="0">
                <a:solidFill>
                  <a:srgbClr val="474747"/>
                </a:solidFill>
                <a:effectLst/>
                <a:latin typeface="Helvetica" panose="020B0604020202020204" pitchFamily="34" charset="0"/>
              </a:rPr>
              <a:t>Dans la démarche collaborative, les apprenants collaborent aux apprentissages du groupe et, en retour, le groupe collabore à ceux des apprenants.</a:t>
            </a:r>
          </a:p>
          <a:p>
            <a:pPr algn="l"/>
            <a:r>
              <a:rPr lang="fr-FR" b="0" i="1" dirty="0">
                <a:solidFill>
                  <a:srgbClr val="474747"/>
                </a:solidFill>
                <a:effectLst/>
                <a:latin typeface="Helvetica" panose="020B0604020202020204" pitchFamily="34" charset="0"/>
              </a:rPr>
              <a:t>Source : Eduscol</a:t>
            </a:r>
          </a:p>
          <a:p>
            <a:endParaRPr lang="fr-FR"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3</a:t>
            </a:fld>
            <a:endParaRPr lang="fr-FR"/>
          </a:p>
        </p:txBody>
      </p:sp>
    </p:spTree>
    <p:extLst>
      <p:ext uri="{BB962C8B-B14F-4D97-AF65-F5344CB8AC3E}">
        <p14:creationId xmlns:p14="http://schemas.microsoft.com/office/powerpoint/2010/main" val="32060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4</a:t>
            </a:fld>
            <a:endParaRPr lang="fr-FR"/>
          </a:p>
        </p:txBody>
      </p:sp>
    </p:spTree>
    <p:extLst>
      <p:ext uri="{BB962C8B-B14F-4D97-AF65-F5344CB8AC3E}">
        <p14:creationId xmlns:p14="http://schemas.microsoft.com/office/powerpoint/2010/main" val="42624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choisir cette enseigne, mise à part qu’elle soit locale et identifiable pour mes élèves ? « lieu de convivialité » elle balaye des problématiques des différents secteurs et métiers de la vente alimentaire (aide à la construction du parcours professionnel de l’élève et aide aux choix du ou des lieux de PFMP).</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5</a:t>
            </a:fld>
            <a:endParaRPr lang="fr-FR"/>
          </a:p>
        </p:txBody>
      </p:sp>
    </p:spTree>
    <p:extLst>
      <p:ext uri="{BB962C8B-B14F-4D97-AF65-F5344CB8AC3E}">
        <p14:creationId xmlns:p14="http://schemas.microsoft.com/office/powerpoint/2010/main" val="232324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 chose à repérer, ce sont les équipements et autres ressources de l'entreprise, afin de savoir comment les personnels agissent au quotidien, quels outils ils utilisent (environnement de travail).</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6</a:t>
            </a:fld>
            <a:endParaRPr lang="fr-FR"/>
          </a:p>
        </p:txBody>
      </p:sp>
    </p:spTree>
    <p:extLst>
      <p:ext uri="{BB962C8B-B14F-4D97-AF65-F5344CB8AC3E}">
        <p14:creationId xmlns:p14="http://schemas.microsoft.com/office/powerpoint/2010/main" val="126831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titre d'exemple, je vais insister sur l’activité de prolongement « réaliser un post Facebook concernant l’évènement commercial et la dégustation ».</a:t>
            </a:r>
          </a:p>
          <a:p>
            <a:endParaRPr lang="fr-FR" dirty="0"/>
          </a:p>
          <a:p>
            <a:r>
              <a:rPr lang="fr-FR" dirty="0"/>
              <a:t>Le vendeur-conseil doit créer un post Facebook sur la page de l’entreprise pour annoncer un évènement commercial (la fête de la truffe, or du Périgord noir ! Et de la noix) et les dégustations.</a:t>
            </a:r>
          </a:p>
          <a:p>
            <a:endParaRPr lang="fr-FR" dirty="0"/>
          </a:p>
          <a:p>
            <a:r>
              <a:rPr lang="fr-FR" dirty="0"/>
              <a:t>Autrement dit, il doit présenter une offre commerciale, faire de l'animation, créer / maintenir et développer la fidélisation. </a:t>
            </a:r>
            <a:r>
              <a:rPr lang="fr-FR" b="1" dirty="0"/>
              <a:t>Domaines 1 &amp; 2 du RAP – BC 1 &amp; 2</a:t>
            </a:r>
          </a:p>
          <a:p>
            <a:endParaRPr lang="fr-FR" dirty="0"/>
          </a:p>
          <a:p>
            <a:r>
              <a:rPr lang="fr-FR" dirty="0"/>
              <a:t>En terme de prérequis, il faut avoir une page Facebook dédiée à ce genre d'activité pédagogique.</a:t>
            </a:r>
          </a:p>
          <a:p>
            <a:endParaRPr lang="fr-FR" dirty="0"/>
          </a:p>
          <a:p>
            <a:r>
              <a:rPr lang="fr-FR" dirty="0"/>
              <a:t>Attention à bien paramétrer vos pages et groupes FACEBOOK.</a:t>
            </a:r>
          </a:p>
          <a:p>
            <a:endParaRPr lang="fr-FR" dirty="0"/>
          </a:p>
          <a:p>
            <a:r>
              <a:rPr lang="fr-FR" dirty="0"/>
              <a:t>Accès restreint, un admin, des modérateurs, notifier qu'il s'agit d'une simulation pédagogique.</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7</a:t>
            </a:fld>
            <a:endParaRPr lang="fr-FR"/>
          </a:p>
        </p:txBody>
      </p:sp>
    </p:spTree>
    <p:extLst>
      <p:ext uri="{BB962C8B-B14F-4D97-AF65-F5344CB8AC3E}">
        <p14:creationId xmlns:p14="http://schemas.microsoft.com/office/powerpoint/2010/main" val="24489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en place une identité visuelle, une charte graphique, se poser la question du message à faire passer sur les photos et  textes de la page d’accueil.</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8</a:t>
            </a:fld>
            <a:endParaRPr lang="fr-FR"/>
          </a:p>
        </p:txBody>
      </p:sp>
    </p:spTree>
    <p:extLst>
      <p:ext uri="{BB962C8B-B14F-4D97-AF65-F5344CB8AC3E}">
        <p14:creationId xmlns:p14="http://schemas.microsoft.com/office/powerpoint/2010/main" val="244474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réflexion doit être mener pour bien définir le message de chaque post.</a:t>
            </a:r>
          </a:p>
          <a:p>
            <a:endParaRPr lang="fr-FR" dirty="0"/>
          </a:p>
          <a:p>
            <a:r>
              <a:rPr lang="fr-FR" dirty="0"/>
              <a:t>Cette réflexion doit faire intervenir les thématiques suivantes :</a:t>
            </a:r>
          </a:p>
          <a:p>
            <a:endParaRPr lang="fr-FR" dirty="0"/>
          </a:p>
          <a:p>
            <a:r>
              <a:rPr lang="fr-FR" dirty="0"/>
              <a:t>L'objet / le sujet du message</a:t>
            </a:r>
          </a:p>
          <a:p>
            <a:r>
              <a:rPr lang="fr-FR" dirty="0"/>
              <a:t>Les vecteurs du message : photos et textes, voire vidéos.</a:t>
            </a:r>
          </a:p>
          <a:p>
            <a:endParaRPr lang="fr-FR" dirty="0"/>
          </a:p>
          <a:p>
            <a:r>
              <a:rPr lang="fr-FR" dirty="0"/>
              <a:t>Le tout dans un format court. C'est un post à vocation commerciale ! le prospect et le client doit rapidement comprendre le message.</a:t>
            </a:r>
          </a:p>
        </p:txBody>
      </p:sp>
      <p:sp>
        <p:nvSpPr>
          <p:cNvPr id="4" name="Espace réservé du numéro de diapositive 3"/>
          <p:cNvSpPr>
            <a:spLocks noGrp="1"/>
          </p:cNvSpPr>
          <p:nvPr>
            <p:ph type="sldNum" sz="quarter" idx="5"/>
          </p:nvPr>
        </p:nvSpPr>
        <p:spPr/>
        <p:txBody>
          <a:bodyPr/>
          <a:lstStyle/>
          <a:p>
            <a:fld id="{9A7EABD9-47C6-5246-86ED-5DA4A64537C0}" type="slidenum">
              <a:rPr lang="fr-FR" smtClean="0"/>
              <a:t>9</a:t>
            </a:fld>
            <a:endParaRPr lang="fr-FR"/>
          </a:p>
        </p:txBody>
      </p:sp>
    </p:spTree>
    <p:extLst>
      <p:ext uri="{BB962C8B-B14F-4D97-AF65-F5344CB8AC3E}">
        <p14:creationId xmlns:p14="http://schemas.microsoft.com/office/powerpoint/2010/main" val="366279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7D0C90C-D06E-5249-B621-5AD0B45304E4}" type="datetimeFigureOut">
              <a:rPr lang="fr-FR" smtClean="0"/>
              <a:t>13/10/2022</a:t>
            </a:fld>
            <a:endParaRPr lang="fr-FR"/>
          </a:p>
        </p:txBody>
      </p:sp>
      <p:sp>
        <p:nvSpPr>
          <p:cNvPr id="5" name="Footer Placeholder 4"/>
          <p:cNvSpPr>
            <a:spLocks noGrp="1"/>
          </p:cNvSpPr>
          <p:nvPr>
            <p:ph type="ftr" sz="quarter" idx="11"/>
          </p:nvPr>
        </p:nvSpPr>
        <p:spPr>
          <a:xfrm>
            <a:off x="1371600" y="4323845"/>
            <a:ext cx="6400800" cy="365125"/>
          </a:xfrm>
        </p:spPr>
        <p:txBody>
          <a:bodyPr/>
          <a:lstStyle/>
          <a:p>
            <a:endParaRPr lang="fr-FR"/>
          </a:p>
        </p:txBody>
      </p:sp>
      <p:sp>
        <p:nvSpPr>
          <p:cNvPr id="6" name="Slide Number Placeholder 5"/>
          <p:cNvSpPr>
            <a:spLocks noGrp="1"/>
          </p:cNvSpPr>
          <p:nvPr>
            <p:ph type="sldNum" sz="quarter" idx="12"/>
          </p:nvPr>
        </p:nvSpPr>
        <p:spPr>
          <a:xfrm>
            <a:off x="8077200" y="1430866"/>
            <a:ext cx="2743200" cy="365125"/>
          </a:xfrm>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1235868013"/>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4003364093"/>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88839753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2FC9B7FC-E11A-334D-B49A-E5547A5EDE4C}" type="slidenum">
              <a:rPr lang="fr-FR" smtClean="0"/>
              <a:t>‹N°›</a:t>
            </a:fld>
            <a:endParaRPr lang="fr-F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089469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a:xfrm>
            <a:off x="685800" y="378883"/>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1220936746"/>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7D0C90C-D06E-5249-B621-5AD0B45304E4}" type="datetimeFigureOut">
              <a:rPr lang="fr-FR" smtClean="0"/>
              <a:t>13/10/2022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716051743"/>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7D0C90C-D06E-5249-B621-5AD0B45304E4}" type="datetimeFigureOut">
              <a:rPr lang="fr-FR" smtClean="0"/>
              <a:t>13/10/2022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944675285"/>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D0C90C-D06E-5249-B621-5AD0B45304E4}" type="datetimeFigureOut">
              <a:rPr lang="fr-FR" smtClean="0"/>
              <a:t>13/10/2022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447261485"/>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7D0C90C-D06E-5249-B621-5AD0B45304E4}" type="datetimeFigureOut">
              <a:rPr lang="fr-FR" smtClean="0"/>
              <a:t>13/10/2022</a:t>
            </a:fld>
            <a:endParaRPr lang="fr-FR"/>
          </a:p>
        </p:txBody>
      </p:sp>
      <p:sp>
        <p:nvSpPr>
          <p:cNvPr id="5" name="Footer Placeholder 4"/>
          <p:cNvSpPr>
            <a:spLocks noGrp="1"/>
          </p:cNvSpPr>
          <p:nvPr>
            <p:ph type="ftr" sz="quarter" idx="11"/>
          </p:nvPr>
        </p:nvSpPr>
        <p:spPr>
          <a:xfrm>
            <a:off x="685800" y="381000"/>
            <a:ext cx="6991492" cy="36512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3070989125"/>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D0C90C-D06E-5249-B621-5AD0B45304E4}" type="datetimeFigureOut">
              <a:rPr lang="fr-FR" smtClean="0"/>
              <a:t>13/10/2022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4245995056"/>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7D0C90C-D06E-5249-B621-5AD0B45304E4}" type="datetimeFigureOut">
              <a:rPr lang="fr-FR" smtClean="0"/>
              <a:t>13/10/2022</a:t>
            </a:fld>
            <a:endParaRPr lang="fr-FR"/>
          </a:p>
        </p:txBody>
      </p:sp>
      <p:sp>
        <p:nvSpPr>
          <p:cNvPr id="5" name="Footer Placeholder 4"/>
          <p:cNvSpPr>
            <a:spLocks noGrp="1"/>
          </p:cNvSpPr>
          <p:nvPr>
            <p:ph type="ftr" sz="quarter" idx="11"/>
          </p:nvPr>
        </p:nvSpPr>
        <p:spPr>
          <a:xfrm>
            <a:off x="685800" y="381001"/>
            <a:ext cx="6991492" cy="36406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3285024079"/>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4181727077"/>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7D0C90C-D06E-5249-B621-5AD0B45304E4}" type="datetimeFigureOut">
              <a:rPr lang="fr-FR" smtClean="0"/>
              <a:t>13/10/2022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1603975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7D0C90C-D06E-5249-B621-5AD0B45304E4}" type="datetimeFigureOut">
              <a:rPr lang="fr-FR" smtClean="0"/>
              <a:t>13/10/2022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65586677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0C90C-D06E-5249-B621-5AD0B45304E4}" type="datetimeFigureOut">
              <a:rPr lang="fr-FR" smtClean="0"/>
              <a:t>13/10/2022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289144394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3602700382"/>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7D0C90C-D06E-5249-B621-5AD0B45304E4}" type="datetimeFigureOut">
              <a:rPr lang="fr-FR" smtClean="0"/>
              <a:t>13/10/2022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9B7FC-E11A-334D-B49A-E5547A5EDE4C}" type="slidenum">
              <a:rPr lang="fr-FR" smtClean="0"/>
              <a:t>‹N°›</a:t>
            </a:fld>
            <a:endParaRPr lang="fr-FR"/>
          </a:p>
        </p:txBody>
      </p:sp>
    </p:spTree>
    <p:extLst>
      <p:ext uri="{BB962C8B-B14F-4D97-AF65-F5344CB8AC3E}">
        <p14:creationId xmlns:p14="http://schemas.microsoft.com/office/powerpoint/2010/main" val="125439295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D0C90C-D06E-5249-B621-5AD0B45304E4}" type="datetimeFigureOut">
              <a:rPr lang="fr-FR" smtClean="0"/>
              <a:t>13/10/2022</a:t>
            </a:fld>
            <a:endParaRPr lang="fr-F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C9B7FC-E11A-334D-B49A-E5547A5EDE4C}" type="slidenum">
              <a:rPr lang="fr-FR" smtClean="0"/>
              <a:t>‹N°›</a:t>
            </a:fld>
            <a:endParaRPr lang="fr-FR"/>
          </a:p>
        </p:txBody>
      </p:sp>
    </p:spTree>
    <p:extLst>
      <p:ext uri="{BB962C8B-B14F-4D97-AF65-F5344CB8AC3E}">
        <p14:creationId xmlns:p14="http://schemas.microsoft.com/office/powerpoint/2010/main" val="308872619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ransition>
    <p:split orient="vert"/>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gitmind.com/app/doc/c3b110759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AF87C0C-FCFA-1C4C-A9C1-8653A051B9D0}"/>
              </a:ext>
            </a:extLst>
          </p:cNvPr>
          <p:cNvSpPr txBox="1">
            <a:spLocks/>
          </p:cNvSpPr>
          <p:nvPr/>
        </p:nvSpPr>
        <p:spPr>
          <a:xfrm>
            <a:off x="2632893" y="271895"/>
            <a:ext cx="10691221" cy="1214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chemeClr val="accent3"/>
                </a:solidFill>
                <a:latin typeface="+mn-lt"/>
              </a:rPr>
              <a:t>Mention Complémentaire </a:t>
            </a:r>
          </a:p>
          <a:p>
            <a:pPr algn="ctr"/>
            <a:r>
              <a:rPr lang="fr-FR" sz="3600" b="1" dirty="0">
                <a:solidFill>
                  <a:schemeClr val="accent3"/>
                </a:solidFill>
                <a:latin typeface="+mn-lt"/>
              </a:rPr>
              <a:t>VENDEUR-CONSEIL EN ALIMENTATION</a:t>
            </a:r>
          </a:p>
        </p:txBody>
      </p:sp>
      <p:sp>
        <p:nvSpPr>
          <p:cNvPr id="6" name="Sous-titre 2">
            <a:extLst>
              <a:ext uri="{FF2B5EF4-FFF2-40B4-BE49-F238E27FC236}">
                <a16:creationId xmlns:a16="http://schemas.microsoft.com/office/drawing/2014/main" id="{CC1156E0-8129-7846-88C1-480CA0BA7A01}"/>
              </a:ext>
            </a:extLst>
          </p:cNvPr>
          <p:cNvSpPr txBox="1">
            <a:spLocks/>
          </p:cNvSpPr>
          <p:nvPr/>
        </p:nvSpPr>
        <p:spPr>
          <a:xfrm>
            <a:off x="9018004" y="5110431"/>
            <a:ext cx="3196554" cy="373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i="1" dirty="0">
                <a:latin typeface="+mj-lt"/>
              </a:rPr>
              <a:t>PNF – 17 juin 2022</a:t>
            </a:r>
          </a:p>
        </p:txBody>
      </p:sp>
      <p:sp>
        <p:nvSpPr>
          <p:cNvPr id="7" name="Rectangle 6">
            <a:extLst>
              <a:ext uri="{FF2B5EF4-FFF2-40B4-BE49-F238E27FC236}">
                <a16:creationId xmlns:a16="http://schemas.microsoft.com/office/drawing/2014/main" id="{0B293918-F001-AD46-AD4A-D8985B98ED1A}"/>
              </a:ext>
            </a:extLst>
          </p:cNvPr>
          <p:cNvSpPr/>
          <p:nvPr/>
        </p:nvSpPr>
        <p:spPr>
          <a:xfrm>
            <a:off x="155574" y="2430609"/>
            <a:ext cx="11880851" cy="311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D3900F0-E127-C44C-BD81-BD41EB7B9801}"/>
              </a:ext>
            </a:extLst>
          </p:cNvPr>
          <p:cNvSpPr/>
          <p:nvPr/>
        </p:nvSpPr>
        <p:spPr>
          <a:xfrm>
            <a:off x="92213" y="1584846"/>
            <a:ext cx="12099787" cy="2000548"/>
          </a:xfrm>
          <a:prstGeom prst="rect">
            <a:avLst/>
          </a:prstGeom>
          <a:noFill/>
        </p:spPr>
        <p:txBody>
          <a:bodyPr wrap="none" lIns="91440" tIns="45720" rIns="91440" bIns="45720">
            <a:spAutoFit/>
          </a:bodyPr>
          <a:lstStyle/>
          <a:p>
            <a:pPr algn="ctr"/>
            <a:r>
              <a:rPr lang="fr-FR" sz="3400" b="1" cap="none" spc="50" dirty="0">
                <a:ln w="0"/>
                <a:effectLst>
                  <a:innerShdw blurRad="63500" dist="50800" dir="13500000">
                    <a:srgbClr val="000000">
                      <a:alpha val="50000"/>
                    </a:srgbClr>
                  </a:innerShdw>
                </a:effectLst>
              </a:rPr>
              <a:t>Proposition pédagogique autour des compétences du </a:t>
            </a:r>
          </a:p>
          <a:p>
            <a:pPr algn="ctr"/>
            <a:r>
              <a:rPr lang="fr-FR" sz="3400" b="1" cap="none" spc="50" dirty="0">
                <a:ln w="0"/>
                <a:effectLst>
                  <a:innerShdw blurRad="63500" dist="50800" dir="13500000">
                    <a:srgbClr val="000000">
                      <a:alpha val="50000"/>
                    </a:srgbClr>
                  </a:innerShdw>
                </a:effectLst>
              </a:rPr>
              <a:t>nouveau référentiel</a:t>
            </a:r>
          </a:p>
          <a:p>
            <a:pPr algn="ctr"/>
            <a:endParaRPr lang="fr-FR" sz="1600" b="1" cap="none" spc="50" dirty="0">
              <a:ln w="0"/>
              <a:solidFill>
                <a:schemeClr val="accent1"/>
              </a:solidFill>
              <a:effectLst>
                <a:innerShdw blurRad="63500" dist="50800" dir="13500000">
                  <a:srgbClr val="000000">
                    <a:alpha val="50000"/>
                  </a:srgbClr>
                </a:innerShdw>
              </a:effectLst>
            </a:endParaRPr>
          </a:p>
          <a:p>
            <a:pPr algn="ctr"/>
            <a:r>
              <a:rPr lang="fr-FR" sz="4000" b="1" spc="50" dirty="0">
                <a:ln w="0"/>
                <a:solidFill>
                  <a:schemeClr val="accent1"/>
                </a:solidFill>
                <a:effectLst>
                  <a:innerShdw blurRad="63500" dist="50800" dir="13500000">
                    <a:srgbClr val="000000">
                      <a:alpha val="50000"/>
                    </a:srgbClr>
                  </a:innerShdw>
                </a:effectLst>
              </a:rPr>
              <a:t>Une entrée par LE CONTEXTE PROFESSIONNEL</a:t>
            </a:r>
            <a:endParaRPr lang="fr-FR" sz="4000" b="1" cap="none" spc="50" dirty="0">
              <a:ln w="0"/>
              <a:solidFill>
                <a:schemeClr val="accent1"/>
              </a:solidFill>
              <a:effectLst>
                <a:innerShdw blurRad="63500" dist="50800" dir="13500000">
                  <a:srgbClr val="000000">
                    <a:alpha val="50000"/>
                  </a:srgbClr>
                </a:innerShdw>
              </a:effectLst>
            </a:endParaRPr>
          </a:p>
        </p:txBody>
      </p:sp>
      <p:sp>
        <p:nvSpPr>
          <p:cNvPr id="9" name="ZoneTexte 8">
            <a:extLst>
              <a:ext uri="{FF2B5EF4-FFF2-40B4-BE49-F238E27FC236}">
                <a16:creationId xmlns:a16="http://schemas.microsoft.com/office/drawing/2014/main" id="{0D702957-AC16-2F41-817C-CA918B6211D2}"/>
              </a:ext>
            </a:extLst>
          </p:cNvPr>
          <p:cNvSpPr txBox="1"/>
          <p:nvPr/>
        </p:nvSpPr>
        <p:spPr>
          <a:xfrm>
            <a:off x="1744157" y="3998747"/>
            <a:ext cx="3567002" cy="1292662"/>
          </a:xfrm>
          <a:prstGeom prst="rect">
            <a:avLst/>
          </a:prstGeom>
          <a:noFill/>
        </p:spPr>
        <p:txBody>
          <a:bodyPr wrap="none" rtlCol="0">
            <a:spAutoFit/>
          </a:bodyPr>
          <a:lstStyle/>
          <a:p>
            <a:r>
              <a:rPr lang="fr-FR" sz="2000" b="1" dirty="0">
                <a:solidFill>
                  <a:schemeClr val="accent2"/>
                </a:solidFill>
              </a:rPr>
              <a:t>Valoriser l’offre de produits </a:t>
            </a:r>
          </a:p>
          <a:p>
            <a:r>
              <a:rPr lang="fr-FR" sz="2000" b="1" dirty="0">
                <a:solidFill>
                  <a:schemeClr val="accent2"/>
                </a:solidFill>
              </a:rPr>
              <a:t>alimentaires dans le cadre </a:t>
            </a:r>
          </a:p>
          <a:p>
            <a:r>
              <a:rPr lang="fr-FR" sz="2000" b="1" dirty="0">
                <a:solidFill>
                  <a:schemeClr val="accent2"/>
                </a:solidFill>
              </a:rPr>
              <a:t>d’une démarche qualité</a:t>
            </a:r>
          </a:p>
          <a:p>
            <a:endParaRPr lang="fr-FR" dirty="0"/>
          </a:p>
        </p:txBody>
      </p:sp>
      <p:sp>
        <p:nvSpPr>
          <p:cNvPr id="10" name="ZoneTexte 9">
            <a:extLst>
              <a:ext uri="{FF2B5EF4-FFF2-40B4-BE49-F238E27FC236}">
                <a16:creationId xmlns:a16="http://schemas.microsoft.com/office/drawing/2014/main" id="{5284B6B7-5F40-6E43-A646-452CAB1F9BD6}"/>
              </a:ext>
            </a:extLst>
          </p:cNvPr>
          <p:cNvSpPr txBox="1"/>
          <p:nvPr/>
        </p:nvSpPr>
        <p:spPr>
          <a:xfrm>
            <a:off x="6162676" y="4010416"/>
            <a:ext cx="3990974" cy="954107"/>
          </a:xfrm>
          <a:prstGeom prst="rect">
            <a:avLst/>
          </a:prstGeom>
          <a:noFill/>
        </p:spPr>
        <p:txBody>
          <a:bodyPr wrap="square" rtlCol="0">
            <a:spAutoFit/>
          </a:bodyPr>
          <a:lstStyle/>
          <a:p>
            <a:r>
              <a:rPr lang="fr-FR" b="1" dirty="0">
                <a:solidFill>
                  <a:schemeClr val="accent2"/>
                </a:solidFill>
              </a:rPr>
              <a:t>Mettre en œuvre, </a:t>
            </a:r>
            <a:r>
              <a:rPr lang="fr-FR" sz="2000" b="1" dirty="0">
                <a:solidFill>
                  <a:schemeClr val="accent2"/>
                </a:solidFill>
              </a:rPr>
              <a:t>personnaliser</a:t>
            </a:r>
            <a:r>
              <a:rPr lang="fr-FR" b="1" dirty="0">
                <a:solidFill>
                  <a:schemeClr val="accent2"/>
                </a:solidFill>
              </a:rPr>
              <a:t> </a:t>
            </a:r>
          </a:p>
          <a:p>
            <a:r>
              <a:rPr lang="fr-FR" b="1" dirty="0">
                <a:solidFill>
                  <a:schemeClr val="accent2"/>
                </a:solidFill>
              </a:rPr>
              <a:t>et développer la relation client</a:t>
            </a:r>
          </a:p>
          <a:p>
            <a:endParaRPr lang="fr-FR" dirty="0"/>
          </a:p>
        </p:txBody>
      </p:sp>
      <p:sp>
        <p:nvSpPr>
          <p:cNvPr id="13" name="Flèche vers la droite 12">
            <a:extLst>
              <a:ext uri="{FF2B5EF4-FFF2-40B4-BE49-F238E27FC236}">
                <a16:creationId xmlns:a16="http://schemas.microsoft.com/office/drawing/2014/main" id="{82436E8E-F3D5-FF4A-A536-000A7B977B26}"/>
              </a:ext>
            </a:extLst>
          </p:cNvPr>
          <p:cNvSpPr/>
          <p:nvPr/>
        </p:nvSpPr>
        <p:spPr>
          <a:xfrm>
            <a:off x="973294" y="3960730"/>
            <a:ext cx="615288" cy="973015"/>
          </a:xfrm>
          <a:prstGeom prst="rightArrow">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Flèche vers la droite 13">
            <a:extLst>
              <a:ext uri="{FF2B5EF4-FFF2-40B4-BE49-F238E27FC236}">
                <a16:creationId xmlns:a16="http://schemas.microsoft.com/office/drawing/2014/main" id="{76E3FAC9-E49A-4B46-A220-993D1F410A4B}"/>
              </a:ext>
            </a:extLst>
          </p:cNvPr>
          <p:cNvSpPr/>
          <p:nvPr/>
        </p:nvSpPr>
        <p:spPr>
          <a:xfrm>
            <a:off x="5334000" y="3960731"/>
            <a:ext cx="615288" cy="973015"/>
          </a:xfrm>
          <a:prstGeom prst="rightArrow">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pic>
        <p:nvPicPr>
          <p:cNvPr id="1026" name="Picture 2">
            <a:extLst>
              <a:ext uri="{FF2B5EF4-FFF2-40B4-BE49-F238E27FC236}">
                <a16:creationId xmlns:a16="http://schemas.microsoft.com/office/drawing/2014/main" id="{9590F6C4-BB56-2BC0-E8FE-E8A15E625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3" y="59810"/>
            <a:ext cx="881081" cy="763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1490BA-6F74-C8B7-903C-CAFE6AE96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883" y="82258"/>
            <a:ext cx="1244548" cy="75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889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3BCEB482-843D-8E4F-9B87-0D8C0F15B53F}"/>
              </a:ext>
            </a:extLst>
          </p:cNvPr>
          <p:cNvSpPr txBox="1"/>
          <p:nvPr/>
        </p:nvSpPr>
        <p:spPr>
          <a:xfrm>
            <a:off x="5711371" y="45048"/>
            <a:ext cx="5877174" cy="954107"/>
          </a:xfrm>
          <a:prstGeom prst="rect">
            <a:avLst/>
          </a:prstGeom>
          <a:noFill/>
        </p:spPr>
        <p:txBody>
          <a:bodyPr wrap="square" rtlCol="0">
            <a:spAutoFit/>
          </a:bodyPr>
          <a:lstStyle/>
          <a:p>
            <a:r>
              <a:rPr lang="fr-FR" sz="2800" b="1" dirty="0"/>
              <a:t>Codification d’un message commercial sur Facebook</a:t>
            </a:r>
          </a:p>
        </p:txBody>
      </p:sp>
      <p:pic>
        <p:nvPicPr>
          <p:cNvPr id="3" name="Image 2">
            <a:extLst>
              <a:ext uri="{FF2B5EF4-FFF2-40B4-BE49-F238E27FC236}">
                <a16:creationId xmlns:a16="http://schemas.microsoft.com/office/drawing/2014/main" id="{2E3E1656-FD98-FBB9-A4FE-DB0C65903945}"/>
              </a:ext>
            </a:extLst>
          </p:cNvPr>
          <p:cNvPicPr>
            <a:picLocks noChangeAspect="1"/>
          </p:cNvPicPr>
          <p:nvPr/>
        </p:nvPicPr>
        <p:blipFill rotWithShape="1">
          <a:blip r:embed="rId3"/>
          <a:srcRect l="41349" t="15092" r="23144" b="3883"/>
          <a:stretch/>
        </p:blipFill>
        <p:spPr>
          <a:xfrm>
            <a:off x="810867" y="999155"/>
            <a:ext cx="4519122" cy="5800788"/>
          </a:xfrm>
          <a:prstGeom prst="rect">
            <a:avLst/>
          </a:prstGeom>
        </p:spPr>
      </p:pic>
      <p:pic>
        <p:nvPicPr>
          <p:cNvPr id="25" name="Image 24">
            <a:extLst>
              <a:ext uri="{FF2B5EF4-FFF2-40B4-BE49-F238E27FC236}">
                <a16:creationId xmlns:a16="http://schemas.microsoft.com/office/drawing/2014/main" id="{57619C7D-8A64-9B81-999A-0E4535C53254}"/>
              </a:ext>
            </a:extLst>
          </p:cNvPr>
          <p:cNvPicPr>
            <a:picLocks noChangeAspect="1"/>
          </p:cNvPicPr>
          <p:nvPr/>
        </p:nvPicPr>
        <p:blipFill rotWithShape="1">
          <a:blip r:embed="rId4"/>
          <a:srcRect l="40855" t="15416" r="23123" b="15416"/>
          <a:stretch/>
        </p:blipFill>
        <p:spPr>
          <a:xfrm>
            <a:off x="6275651" y="1038412"/>
            <a:ext cx="5370536" cy="5800788"/>
          </a:xfrm>
          <a:prstGeom prst="rect">
            <a:avLst/>
          </a:prstGeom>
        </p:spPr>
      </p:pic>
    </p:spTree>
    <p:extLst>
      <p:ext uri="{BB962C8B-B14F-4D97-AF65-F5344CB8AC3E}">
        <p14:creationId xmlns:p14="http://schemas.microsoft.com/office/powerpoint/2010/main" val="15645374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gnalisation droite 10">
            <a:extLst>
              <a:ext uri="{FF2B5EF4-FFF2-40B4-BE49-F238E27FC236}">
                <a16:creationId xmlns:a16="http://schemas.microsoft.com/office/drawing/2014/main" id="{D4E5444B-59B4-7646-B27D-2257E33F5CA2}"/>
              </a:ext>
            </a:extLst>
          </p:cNvPr>
          <p:cNvSpPr/>
          <p:nvPr/>
        </p:nvSpPr>
        <p:spPr>
          <a:xfrm>
            <a:off x="342596" y="3805177"/>
            <a:ext cx="7857975" cy="16384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DBAE747B-C11B-1642-9891-4F0A68156D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716" y="1414410"/>
            <a:ext cx="1875262" cy="1647190"/>
          </a:xfrm>
          <a:prstGeom prst="rect">
            <a:avLst/>
          </a:prstGeom>
          <a:ln>
            <a:solidFill>
              <a:srgbClr val="7F1652"/>
            </a:solidFill>
          </a:ln>
        </p:spPr>
      </p:pic>
      <p:pic>
        <p:nvPicPr>
          <p:cNvPr id="5" name="Image 4">
            <a:extLst>
              <a:ext uri="{FF2B5EF4-FFF2-40B4-BE49-F238E27FC236}">
                <a16:creationId xmlns:a16="http://schemas.microsoft.com/office/drawing/2014/main" id="{AA027A43-81BC-A94D-9686-AF49964A1C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9033" y="1414226"/>
            <a:ext cx="1640522" cy="1625742"/>
          </a:xfrm>
          <a:prstGeom prst="rect">
            <a:avLst/>
          </a:prstGeom>
          <a:ln>
            <a:solidFill>
              <a:srgbClr val="7F1652"/>
            </a:solidFill>
          </a:ln>
        </p:spPr>
      </p:pic>
      <p:pic>
        <p:nvPicPr>
          <p:cNvPr id="6" name="Image 5">
            <a:extLst>
              <a:ext uri="{FF2B5EF4-FFF2-40B4-BE49-F238E27FC236}">
                <a16:creationId xmlns:a16="http://schemas.microsoft.com/office/drawing/2014/main" id="{99FFE9AC-3A99-0D43-A85C-5BBA06F60A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4023" y="1414410"/>
            <a:ext cx="1805257" cy="1638413"/>
          </a:xfrm>
          <a:prstGeom prst="rect">
            <a:avLst/>
          </a:prstGeom>
          <a:ln>
            <a:solidFill>
              <a:srgbClr val="7F1652"/>
            </a:solidFill>
          </a:ln>
        </p:spPr>
      </p:pic>
      <p:pic>
        <p:nvPicPr>
          <p:cNvPr id="7" name="Image 6">
            <a:extLst>
              <a:ext uri="{FF2B5EF4-FFF2-40B4-BE49-F238E27FC236}">
                <a16:creationId xmlns:a16="http://schemas.microsoft.com/office/drawing/2014/main" id="{C6365D70-8E5A-8045-B5AB-099AA776B0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8012" y="1397635"/>
            <a:ext cx="1823739" cy="1655187"/>
          </a:xfrm>
          <a:prstGeom prst="rect">
            <a:avLst/>
          </a:prstGeom>
          <a:ln>
            <a:solidFill>
              <a:srgbClr val="7F1652"/>
            </a:solidFill>
          </a:ln>
        </p:spPr>
      </p:pic>
      <p:sp>
        <p:nvSpPr>
          <p:cNvPr id="8" name="ZoneTexte 7">
            <a:extLst>
              <a:ext uri="{FF2B5EF4-FFF2-40B4-BE49-F238E27FC236}">
                <a16:creationId xmlns:a16="http://schemas.microsoft.com/office/drawing/2014/main" id="{72891395-4C68-DB45-BB0F-97D41206E5D9}"/>
              </a:ext>
            </a:extLst>
          </p:cNvPr>
          <p:cNvSpPr txBox="1"/>
          <p:nvPr/>
        </p:nvSpPr>
        <p:spPr>
          <a:xfrm>
            <a:off x="3582241" y="418630"/>
            <a:ext cx="8846847" cy="646331"/>
          </a:xfrm>
          <a:prstGeom prst="rect">
            <a:avLst/>
          </a:prstGeom>
          <a:noFill/>
          <a:ln>
            <a:noFill/>
          </a:ln>
        </p:spPr>
        <p:txBody>
          <a:bodyPr wrap="square" rtlCol="0">
            <a:spAutoFit/>
          </a:bodyPr>
          <a:lstStyle/>
          <a:p>
            <a:r>
              <a:rPr lang="fr-FR" sz="3600" dirty="0">
                <a:solidFill>
                  <a:schemeClr val="bg1"/>
                </a:solidFill>
              </a:rPr>
              <a:t>  </a:t>
            </a:r>
            <a:r>
              <a:rPr lang="fr-FR" sz="3200" b="1" dirty="0"/>
              <a:t>Au travers de cette activité, nous avons …</a:t>
            </a:r>
          </a:p>
        </p:txBody>
      </p:sp>
      <p:sp>
        <p:nvSpPr>
          <p:cNvPr id="18" name="Signalisation droite 17">
            <a:extLst>
              <a:ext uri="{FF2B5EF4-FFF2-40B4-BE49-F238E27FC236}">
                <a16:creationId xmlns:a16="http://schemas.microsoft.com/office/drawing/2014/main" id="{D3127567-F0A7-1D4B-B3CF-66294D5646CB}"/>
              </a:ext>
            </a:extLst>
          </p:cNvPr>
          <p:cNvSpPr/>
          <p:nvPr/>
        </p:nvSpPr>
        <p:spPr>
          <a:xfrm>
            <a:off x="2998397" y="1860862"/>
            <a:ext cx="490038" cy="669073"/>
          </a:xfrm>
          <a:prstGeom prst="homePlate">
            <a:avLst>
              <a:gd name="adj" fmla="val 95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ignalisation droite 18">
            <a:extLst>
              <a:ext uri="{FF2B5EF4-FFF2-40B4-BE49-F238E27FC236}">
                <a16:creationId xmlns:a16="http://schemas.microsoft.com/office/drawing/2014/main" id="{4D47CF5C-8E04-5A4C-8826-81537378AC4D}"/>
              </a:ext>
            </a:extLst>
          </p:cNvPr>
          <p:cNvSpPr/>
          <p:nvPr/>
        </p:nvSpPr>
        <p:spPr>
          <a:xfrm>
            <a:off x="5850981" y="1808685"/>
            <a:ext cx="490038" cy="669073"/>
          </a:xfrm>
          <a:prstGeom prst="homePlate">
            <a:avLst>
              <a:gd name="adj" fmla="val 95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ignalisation droite 19">
            <a:extLst>
              <a:ext uri="{FF2B5EF4-FFF2-40B4-BE49-F238E27FC236}">
                <a16:creationId xmlns:a16="http://schemas.microsoft.com/office/drawing/2014/main" id="{049EDB43-2307-C545-A035-9F04D8B3593D}"/>
              </a:ext>
            </a:extLst>
          </p:cNvPr>
          <p:cNvSpPr/>
          <p:nvPr/>
        </p:nvSpPr>
        <p:spPr>
          <a:xfrm>
            <a:off x="9061110" y="1770731"/>
            <a:ext cx="490038" cy="669073"/>
          </a:xfrm>
          <a:prstGeom prst="homePlate">
            <a:avLst>
              <a:gd name="adj" fmla="val 95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A49E927-E855-4545-BA7A-7951CB1446E0}"/>
              </a:ext>
            </a:extLst>
          </p:cNvPr>
          <p:cNvSpPr txBox="1"/>
          <p:nvPr/>
        </p:nvSpPr>
        <p:spPr>
          <a:xfrm>
            <a:off x="405300" y="3812477"/>
            <a:ext cx="7360279" cy="1569660"/>
          </a:xfrm>
          <a:prstGeom prst="rect">
            <a:avLst/>
          </a:prstGeom>
          <a:noFill/>
        </p:spPr>
        <p:txBody>
          <a:bodyPr wrap="square" rtlCol="0">
            <a:spAutoFit/>
          </a:bodyPr>
          <a:lstStyle/>
          <a:p>
            <a:r>
              <a:rPr lang="fr-FR" sz="2400" dirty="0">
                <a:solidFill>
                  <a:srgbClr val="FFFFFF"/>
                </a:solidFill>
              </a:rPr>
              <a:t>…traversé une liste non exhaustive de compétences détaillées, d’attitudes professionnelles, de savoirs et résultats attendus au regard du référentiel d’examen.</a:t>
            </a:r>
          </a:p>
        </p:txBody>
      </p:sp>
      <p:cxnSp>
        <p:nvCxnSpPr>
          <p:cNvPr id="34" name="Connecteur droit 33">
            <a:extLst>
              <a:ext uri="{FF2B5EF4-FFF2-40B4-BE49-F238E27FC236}">
                <a16:creationId xmlns:a16="http://schemas.microsoft.com/office/drawing/2014/main" id="{0457D53D-19FA-4D42-873B-108319529FF3}"/>
              </a:ext>
            </a:extLst>
          </p:cNvPr>
          <p:cNvCxnSpPr>
            <a:cxnSpLocks/>
          </p:cNvCxnSpPr>
          <p:nvPr/>
        </p:nvCxnSpPr>
        <p:spPr>
          <a:xfrm flipV="1">
            <a:off x="611457" y="2195399"/>
            <a:ext cx="1" cy="240761"/>
          </a:xfrm>
          <a:prstGeom prst="line">
            <a:avLst/>
          </a:prstGeom>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645CD078-01BB-5995-C5C9-B71E78822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752" y="1791716"/>
            <a:ext cx="1405910" cy="70295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5FB8930B-F249-F3FC-BD25-C7B2CCCDD8D0}"/>
              </a:ext>
            </a:extLst>
          </p:cNvPr>
          <p:cNvPicPr>
            <a:picLocks noChangeAspect="1"/>
          </p:cNvPicPr>
          <p:nvPr/>
        </p:nvPicPr>
        <p:blipFill rotWithShape="1">
          <a:blip r:embed="rId8"/>
          <a:srcRect l="40855" t="15416" r="23123" b="15416"/>
          <a:stretch/>
        </p:blipFill>
        <p:spPr>
          <a:xfrm>
            <a:off x="6793721" y="1730930"/>
            <a:ext cx="1211944" cy="1309037"/>
          </a:xfrm>
          <a:prstGeom prst="rect">
            <a:avLst/>
          </a:prstGeom>
        </p:spPr>
      </p:pic>
    </p:spTree>
    <p:extLst>
      <p:ext uri="{BB962C8B-B14F-4D97-AF65-F5344CB8AC3E}">
        <p14:creationId xmlns:p14="http://schemas.microsoft.com/office/powerpoint/2010/main" val="41521366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AF87C0C-FCFA-1C4C-A9C1-8653A051B9D0}"/>
              </a:ext>
            </a:extLst>
          </p:cNvPr>
          <p:cNvSpPr txBox="1">
            <a:spLocks/>
          </p:cNvSpPr>
          <p:nvPr/>
        </p:nvSpPr>
        <p:spPr>
          <a:xfrm>
            <a:off x="3855001" y="369325"/>
            <a:ext cx="8518086" cy="1133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latin typeface="+mn-lt"/>
              </a:rPr>
              <a:t>LE SCÉNARIO, une entrée par le contexte professionnel  </a:t>
            </a:r>
          </a:p>
          <a:p>
            <a:pPr algn="ctr"/>
            <a:r>
              <a:rPr lang="fr-FR" sz="2400" b="1" dirty="0">
                <a:latin typeface="+mn-lt"/>
              </a:rPr>
              <a:t>LA PLACE DE L’ÉCHANGE, DE LA CONCEPTUALISATION</a:t>
            </a:r>
          </a:p>
        </p:txBody>
      </p:sp>
      <p:sp>
        <p:nvSpPr>
          <p:cNvPr id="7" name="Rectangle 6">
            <a:extLst>
              <a:ext uri="{FF2B5EF4-FFF2-40B4-BE49-F238E27FC236}">
                <a16:creationId xmlns:a16="http://schemas.microsoft.com/office/drawing/2014/main" id="{0B293918-F001-AD46-AD4A-D8985B98ED1A}"/>
              </a:ext>
            </a:extLst>
          </p:cNvPr>
          <p:cNvSpPr/>
          <p:nvPr/>
        </p:nvSpPr>
        <p:spPr>
          <a:xfrm>
            <a:off x="640255" y="1527349"/>
            <a:ext cx="10866781" cy="4632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ZoneTexte 1"/>
          <p:cNvSpPr txBox="1"/>
          <p:nvPr/>
        </p:nvSpPr>
        <p:spPr>
          <a:xfrm>
            <a:off x="2233139" y="4173855"/>
            <a:ext cx="2945112" cy="1569660"/>
          </a:xfrm>
          <a:prstGeom prst="rect">
            <a:avLst/>
          </a:prstGeom>
          <a:noFill/>
          <a:ln w="9525">
            <a:noFill/>
            <a:prstDash val="sysDot"/>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solidFill>
                  <a:schemeClr val="tx1">
                    <a:lumMod val="95000"/>
                    <a:lumOff val="5000"/>
                  </a:schemeClr>
                </a:solidFill>
              </a:rPr>
              <a:t>L’importance des échanges professionnels  entre pairs</a:t>
            </a:r>
          </a:p>
        </p:txBody>
      </p:sp>
      <p:sp>
        <p:nvSpPr>
          <p:cNvPr id="3" name="ZoneTexte 2"/>
          <p:cNvSpPr txBox="1"/>
          <p:nvPr/>
        </p:nvSpPr>
        <p:spPr>
          <a:xfrm>
            <a:off x="4873451" y="1903665"/>
            <a:ext cx="6481186" cy="369332"/>
          </a:xfrm>
          <a:prstGeom prst="rect">
            <a:avLst/>
          </a:prstGeom>
          <a:noFill/>
        </p:spPr>
        <p:txBody>
          <a:bodyPr wrap="square" rtlCol="0">
            <a:spAutoFit/>
          </a:bodyPr>
          <a:lstStyle/>
          <a:p>
            <a:endParaRPr lang="fr-FR" dirty="0"/>
          </a:p>
        </p:txBody>
      </p:sp>
      <p:sp>
        <p:nvSpPr>
          <p:cNvPr id="11" name="ZoneTexte 10"/>
          <p:cNvSpPr txBox="1"/>
          <p:nvPr/>
        </p:nvSpPr>
        <p:spPr>
          <a:xfrm>
            <a:off x="5025851" y="2056065"/>
            <a:ext cx="6481186" cy="369332"/>
          </a:xfrm>
          <a:prstGeom prst="rect">
            <a:avLst/>
          </a:prstGeom>
          <a:noFill/>
        </p:spPr>
        <p:txBody>
          <a:bodyPr wrap="square" rtlCol="0">
            <a:spAutoFit/>
          </a:bodyPr>
          <a:lstStyle/>
          <a:p>
            <a:endParaRPr lang="fr-FR" dirty="0"/>
          </a:p>
        </p:txBody>
      </p:sp>
      <p:sp>
        <p:nvSpPr>
          <p:cNvPr id="12" name="ZoneTexte 11"/>
          <p:cNvSpPr txBox="1"/>
          <p:nvPr/>
        </p:nvSpPr>
        <p:spPr>
          <a:xfrm>
            <a:off x="5178251" y="2208465"/>
            <a:ext cx="6481186" cy="369332"/>
          </a:xfrm>
          <a:prstGeom prst="rect">
            <a:avLst/>
          </a:prstGeom>
          <a:noFill/>
        </p:spPr>
        <p:txBody>
          <a:bodyPr wrap="square" rtlCol="0">
            <a:spAutoFit/>
          </a:bodyPr>
          <a:lstStyle/>
          <a:p>
            <a:endParaRPr lang="fr-FR" dirty="0"/>
          </a:p>
        </p:txBody>
      </p:sp>
      <p:sp>
        <p:nvSpPr>
          <p:cNvPr id="13" name="ZoneTexte 12"/>
          <p:cNvSpPr txBox="1"/>
          <p:nvPr/>
        </p:nvSpPr>
        <p:spPr>
          <a:xfrm>
            <a:off x="5330651" y="2360865"/>
            <a:ext cx="6481186" cy="369332"/>
          </a:xfrm>
          <a:prstGeom prst="rect">
            <a:avLst/>
          </a:prstGeom>
          <a:noFill/>
        </p:spPr>
        <p:txBody>
          <a:bodyPr wrap="square" rtlCol="0">
            <a:spAutoFit/>
          </a:bodyPr>
          <a:lstStyle/>
          <a:p>
            <a:endParaRPr lang="fr-FR" dirty="0"/>
          </a:p>
        </p:txBody>
      </p:sp>
      <p:sp>
        <p:nvSpPr>
          <p:cNvPr id="9" name="ZoneTexte 8"/>
          <p:cNvSpPr txBox="1"/>
          <p:nvPr/>
        </p:nvSpPr>
        <p:spPr>
          <a:xfrm>
            <a:off x="4873451" y="1903665"/>
            <a:ext cx="6481186" cy="369332"/>
          </a:xfrm>
          <a:prstGeom prst="rect">
            <a:avLst/>
          </a:prstGeom>
          <a:noFill/>
        </p:spPr>
        <p:txBody>
          <a:bodyPr wrap="square" rtlCol="0">
            <a:spAutoFit/>
          </a:bodyPr>
          <a:lstStyle/>
          <a:p>
            <a:endParaRPr lang="fr-FR" dirty="0"/>
          </a:p>
        </p:txBody>
      </p:sp>
      <p:sp>
        <p:nvSpPr>
          <p:cNvPr id="17" name="ZoneTexte 16"/>
          <p:cNvSpPr txBox="1"/>
          <p:nvPr/>
        </p:nvSpPr>
        <p:spPr>
          <a:xfrm>
            <a:off x="5025851" y="2056065"/>
            <a:ext cx="6481186" cy="369332"/>
          </a:xfrm>
          <a:prstGeom prst="rect">
            <a:avLst/>
          </a:prstGeom>
          <a:noFill/>
        </p:spPr>
        <p:txBody>
          <a:bodyPr wrap="square" rtlCol="0">
            <a:spAutoFit/>
          </a:bodyPr>
          <a:lstStyle/>
          <a:p>
            <a:endParaRPr lang="fr-FR" dirty="0"/>
          </a:p>
        </p:txBody>
      </p:sp>
      <p:sp>
        <p:nvSpPr>
          <p:cNvPr id="18" name="ZoneTexte 17"/>
          <p:cNvSpPr txBox="1"/>
          <p:nvPr/>
        </p:nvSpPr>
        <p:spPr>
          <a:xfrm>
            <a:off x="5178251" y="2208465"/>
            <a:ext cx="6481186" cy="369332"/>
          </a:xfrm>
          <a:prstGeom prst="rect">
            <a:avLst/>
          </a:prstGeom>
          <a:noFill/>
        </p:spPr>
        <p:txBody>
          <a:bodyPr wrap="square" rtlCol="0">
            <a:spAutoFit/>
          </a:bodyPr>
          <a:lstStyle/>
          <a:p>
            <a:endParaRPr lang="fr-FR" dirty="0"/>
          </a:p>
        </p:txBody>
      </p:sp>
      <p:sp>
        <p:nvSpPr>
          <p:cNvPr id="10" name="Rectangle 9"/>
          <p:cNvSpPr/>
          <p:nvPr/>
        </p:nvSpPr>
        <p:spPr>
          <a:xfrm>
            <a:off x="5538536" y="1454778"/>
            <a:ext cx="5968500" cy="3224484"/>
          </a:xfrm>
          <a:prstGeom prst="rect">
            <a:avLst/>
          </a:prstGeom>
          <a:solidFill>
            <a:schemeClr val="accent2">
              <a:lumMod val="20000"/>
              <a:lumOff val="80000"/>
            </a:schemeClr>
          </a:solidFill>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fr-FR" sz="2000" dirty="0">
                <a:solidFill>
                  <a:schemeClr val="tx1">
                    <a:lumMod val="95000"/>
                    <a:lumOff val="5000"/>
                  </a:schemeClr>
                </a:solidFill>
              </a:rPr>
              <a:t>Une fois les activités réalisées, il est important de prévoir un temps d’échange afin d’analyser les réalisations (d’observer ce qui est satisfaisant, pourquoi? Ce qui n’est pas efficace? Les remédiations ...).</a:t>
            </a:r>
          </a:p>
          <a:p>
            <a:pPr algn="just"/>
            <a:endParaRPr lang="fr-FR" sz="2000" dirty="0">
              <a:solidFill>
                <a:schemeClr val="tx1">
                  <a:lumMod val="95000"/>
                  <a:lumOff val="5000"/>
                </a:schemeClr>
              </a:solidFill>
            </a:endParaRPr>
          </a:p>
          <a:p>
            <a:pPr algn="just"/>
            <a:r>
              <a:rPr lang="fr-FR" sz="2000" dirty="0">
                <a:solidFill>
                  <a:schemeClr val="tx1">
                    <a:lumMod val="95000"/>
                    <a:lumOff val="5000"/>
                  </a:schemeClr>
                </a:solidFill>
              </a:rPr>
              <a:t>De cette analyse, devrait émerger la conceptualisation des notions et procédures, comportements, gestes professionnels liés à la compétence travaillée (la synthèse).</a:t>
            </a:r>
          </a:p>
        </p:txBody>
      </p:sp>
      <p:pic>
        <p:nvPicPr>
          <p:cNvPr id="2052" name="Picture 4">
            <a:extLst>
              <a:ext uri="{FF2B5EF4-FFF2-40B4-BE49-F238E27FC236}">
                <a16:creationId xmlns:a16="http://schemas.microsoft.com/office/drawing/2014/main" id="{D1171D84-EF34-FC84-DC2B-B150F027D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01"/>
          <a:stretch/>
        </p:blipFill>
        <p:spPr bwMode="auto">
          <a:xfrm>
            <a:off x="616028" y="1296227"/>
            <a:ext cx="3897138" cy="258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32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AF87C0C-FCFA-1C4C-A9C1-8653A051B9D0}"/>
              </a:ext>
            </a:extLst>
          </p:cNvPr>
          <p:cNvSpPr txBox="1">
            <a:spLocks/>
          </p:cNvSpPr>
          <p:nvPr/>
        </p:nvSpPr>
        <p:spPr>
          <a:xfrm>
            <a:off x="248701" y="520937"/>
            <a:ext cx="11694598" cy="607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EN CONCLUSION, UNE ENTRÉE PAR LE CONTEXTE PROFESSIONNEL (sous forme de « scénarios ») </a:t>
            </a:r>
          </a:p>
        </p:txBody>
      </p:sp>
      <p:sp>
        <p:nvSpPr>
          <p:cNvPr id="7" name="Rectangle 6">
            <a:extLst>
              <a:ext uri="{FF2B5EF4-FFF2-40B4-BE49-F238E27FC236}">
                <a16:creationId xmlns:a16="http://schemas.microsoft.com/office/drawing/2014/main" id="{0B293918-F001-AD46-AD4A-D8985B98ED1A}"/>
              </a:ext>
            </a:extLst>
          </p:cNvPr>
          <p:cNvSpPr/>
          <p:nvPr/>
        </p:nvSpPr>
        <p:spPr>
          <a:xfrm>
            <a:off x="640255" y="1296896"/>
            <a:ext cx="10866781" cy="4632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ZoneTexte 1"/>
          <p:cNvSpPr txBox="1"/>
          <p:nvPr/>
        </p:nvSpPr>
        <p:spPr>
          <a:xfrm>
            <a:off x="60197" y="2820050"/>
            <a:ext cx="2696656" cy="523220"/>
          </a:xfrm>
          <a:prstGeom prst="rect">
            <a:avLst/>
          </a:prstGeom>
          <a:noFill/>
        </p:spPr>
        <p:txBody>
          <a:bodyPr wrap="square" rtlCol="0">
            <a:spAutoFit/>
          </a:bodyPr>
          <a:lstStyle/>
          <a:p>
            <a:r>
              <a:rPr lang="fr-FR" sz="2800" b="1" dirty="0"/>
              <a:t>doit permettre</a:t>
            </a:r>
            <a:endParaRPr lang="fr-FR" sz="2800" b="1" dirty="0">
              <a:solidFill>
                <a:schemeClr val="accent2"/>
              </a:solidFill>
            </a:endParaRPr>
          </a:p>
        </p:txBody>
      </p:sp>
      <p:sp>
        <p:nvSpPr>
          <p:cNvPr id="3" name="ZoneTexte 2"/>
          <p:cNvSpPr txBox="1"/>
          <p:nvPr/>
        </p:nvSpPr>
        <p:spPr>
          <a:xfrm>
            <a:off x="4873451" y="1602873"/>
            <a:ext cx="6481186" cy="369332"/>
          </a:xfrm>
          <a:prstGeom prst="rect">
            <a:avLst/>
          </a:prstGeom>
          <a:noFill/>
        </p:spPr>
        <p:txBody>
          <a:bodyPr wrap="square" rtlCol="0">
            <a:spAutoFit/>
          </a:bodyPr>
          <a:lstStyle/>
          <a:p>
            <a:endParaRPr lang="fr-FR" dirty="0"/>
          </a:p>
        </p:txBody>
      </p:sp>
      <p:sp>
        <p:nvSpPr>
          <p:cNvPr id="11" name="ZoneTexte 10"/>
          <p:cNvSpPr txBox="1"/>
          <p:nvPr/>
        </p:nvSpPr>
        <p:spPr>
          <a:xfrm>
            <a:off x="5025851" y="1755273"/>
            <a:ext cx="6481186" cy="369332"/>
          </a:xfrm>
          <a:prstGeom prst="rect">
            <a:avLst/>
          </a:prstGeom>
          <a:noFill/>
        </p:spPr>
        <p:txBody>
          <a:bodyPr wrap="square" rtlCol="0">
            <a:spAutoFit/>
          </a:bodyPr>
          <a:lstStyle/>
          <a:p>
            <a:endParaRPr lang="fr-FR" dirty="0"/>
          </a:p>
        </p:txBody>
      </p:sp>
      <p:sp>
        <p:nvSpPr>
          <p:cNvPr id="12" name="ZoneTexte 11"/>
          <p:cNvSpPr txBox="1"/>
          <p:nvPr/>
        </p:nvSpPr>
        <p:spPr>
          <a:xfrm>
            <a:off x="5178251" y="1907673"/>
            <a:ext cx="6481186" cy="369332"/>
          </a:xfrm>
          <a:prstGeom prst="rect">
            <a:avLst/>
          </a:prstGeom>
          <a:noFill/>
        </p:spPr>
        <p:txBody>
          <a:bodyPr wrap="square" rtlCol="0">
            <a:spAutoFit/>
          </a:bodyPr>
          <a:lstStyle/>
          <a:p>
            <a:endParaRPr lang="fr-FR" dirty="0"/>
          </a:p>
        </p:txBody>
      </p:sp>
      <p:sp>
        <p:nvSpPr>
          <p:cNvPr id="9" name="ZoneTexte 8"/>
          <p:cNvSpPr txBox="1"/>
          <p:nvPr/>
        </p:nvSpPr>
        <p:spPr>
          <a:xfrm>
            <a:off x="4873451" y="1602873"/>
            <a:ext cx="6481186" cy="369332"/>
          </a:xfrm>
          <a:prstGeom prst="rect">
            <a:avLst/>
          </a:prstGeom>
          <a:noFill/>
        </p:spPr>
        <p:txBody>
          <a:bodyPr wrap="square" rtlCol="0">
            <a:spAutoFit/>
          </a:bodyPr>
          <a:lstStyle/>
          <a:p>
            <a:endParaRPr lang="fr-FR" dirty="0"/>
          </a:p>
        </p:txBody>
      </p:sp>
      <p:sp>
        <p:nvSpPr>
          <p:cNvPr id="18" name="ZoneTexte 17"/>
          <p:cNvSpPr txBox="1"/>
          <p:nvPr/>
        </p:nvSpPr>
        <p:spPr>
          <a:xfrm>
            <a:off x="5178251" y="1907673"/>
            <a:ext cx="6481186" cy="369332"/>
          </a:xfrm>
          <a:prstGeom prst="rect">
            <a:avLst/>
          </a:prstGeom>
          <a:noFill/>
        </p:spPr>
        <p:txBody>
          <a:bodyPr wrap="square" rtlCol="0">
            <a:spAutoFit/>
          </a:bodyPr>
          <a:lstStyle/>
          <a:p>
            <a:endParaRPr lang="fr-FR" dirty="0"/>
          </a:p>
        </p:txBody>
      </p:sp>
      <p:sp>
        <p:nvSpPr>
          <p:cNvPr id="14" name="ZoneTexte 13"/>
          <p:cNvSpPr txBox="1"/>
          <p:nvPr/>
        </p:nvSpPr>
        <p:spPr>
          <a:xfrm>
            <a:off x="4873451" y="1939939"/>
            <a:ext cx="5235191" cy="369332"/>
          </a:xfrm>
          <a:prstGeom prst="rect">
            <a:avLst/>
          </a:prstGeom>
          <a:noFill/>
        </p:spPr>
        <p:txBody>
          <a:bodyPr wrap="square" rtlCol="0">
            <a:spAutoFit/>
          </a:bodyPr>
          <a:lstStyle/>
          <a:p>
            <a:endParaRPr lang="fr-FR" dirty="0"/>
          </a:p>
        </p:txBody>
      </p:sp>
      <p:sp>
        <p:nvSpPr>
          <p:cNvPr id="15" name="Rectangle à coins arrondis 14"/>
          <p:cNvSpPr/>
          <p:nvPr/>
        </p:nvSpPr>
        <p:spPr>
          <a:xfrm>
            <a:off x="4383873" y="1296896"/>
            <a:ext cx="7460342" cy="4706793"/>
          </a:xfrm>
          <a:prstGeom prst="roundRect">
            <a:avLst/>
          </a:prstGeom>
          <a:noFill/>
          <a:ln w="571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buFont typeface="Wingdings" panose="05000000000000000000" pitchFamily="2" charset="2"/>
              <a:buChar char="J"/>
            </a:pPr>
            <a:endParaRPr lang="fr-FR" dirty="0">
              <a:solidFill>
                <a:schemeClr val="bg1"/>
              </a:solidFill>
            </a:endParaRPr>
          </a:p>
          <a:p>
            <a:pPr lvl="0"/>
            <a:r>
              <a:rPr lang="fr-FR" sz="1800" b="1" dirty="0">
                <a:solidFill>
                  <a:schemeClr val="accent2"/>
                </a:solidFill>
                <a:sym typeface="Wingdings" panose="05000000000000000000" pitchFamily="2" charset="2"/>
              </a:rPr>
              <a:t> </a:t>
            </a:r>
            <a:r>
              <a:rPr lang="fr-FR" b="1" dirty="0">
                <a:solidFill>
                  <a:schemeClr val="tx1"/>
                </a:solidFill>
                <a:sym typeface="Wingdings" panose="05000000000000000000" pitchFamily="2" charset="2"/>
              </a:rPr>
              <a:t>à</a:t>
            </a:r>
            <a:r>
              <a:rPr lang="fr-FR" dirty="0">
                <a:solidFill>
                  <a:schemeClr val="tx1"/>
                </a:solidFill>
              </a:rPr>
              <a:t> l’apprenant de traverser et d’enchainer diverses situations professionnelles, en proposant des activités qui se déclineront en différentes tâches à réaliser</a:t>
            </a:r>
          </a:p>
          <a:p>
            <a:pPr marL="285750" lvl="0" indent="-285750">
              <a:buFont typeface="Wingdings" panose="05000000000000000000" pitchFamily="2" charset="2"/>
              <a:buChar char="J"/>
            </a:pPr>
            <a:endParaRPr lang="fr-FR" dirty="0">
              <a:solidFill>
                <a:schemeClr val="tx1"/>
              </a:solidFill>
            </a:endParaRPr>
          </a:p>
          <a:p>
            <a:pPr lvl="0"/>
            <a:r>
              <a:rPr lang="fr-FR" sz="1800" b="1" dirty="0">
                <a:solidFill>
                  <a:schemeClr val="accent2"/>
                </a:solidFill>
                <a:sym typeface="Wingdings" panose="05000000000000000000" pitchFamily="2" charset="2"/>
              </a:rPr>
              <a:t></a:t>
            </a:r>
            <a:r>
              <a:rPr lang="fr-FR" sz="1800" b="1" dirty="0">
                <a:solidFill>
                  <a:schemeClr val="tx1"/>
                </a:solidFill>
                <a:sym typeface="Wingdings" panose="05000000000000000000" pitchFamily="2" charset="2"/>
              </a:rPr>
              <a:t> d</a:t>
            </a:r>
            <a:r>
              <a:rPr lang="fr-FR" dirty="0">
                <a:solidFill>
                  <a:schemeClr val="tx1"/>
                </a:solidFill>
              </a:rPr>
              <a:t>e travailler avec une entreprise réelle, souvent locale, proche de son quotidien</a:t>
            </a:r>
          </a:p>
          <a:p>
            <a:pPr marL="285750" lvl="0" indent="-285750">
              <a:buFont typeface="Wingdings" panose="05000000000000000000" pitchFamily="2" charset="2"/>
              <a:buChar char="Ø"/>
            </a:pPr>
            <a:endParaRPr lang="fr-FR" dirty="0">
              <a:solidFill>
                <a:schemeClr val="tx1"/>
              </a:solidFill>
            </a:endParaRPr>
          </a:p>
          <a:p>
            <a:r>
              <a:rPr lang="fr-FR" sz="1800" b="1" dirty="0">
                <a:solidFill>
                  <a:schemeClr val="accent2"/>
                </a:solidFill>
                <a:sym typeface="Wingdings" panose="05000000000000000000" pitchFamily="2" charset="2"/>
              </a:rPr>
              <a:t></a:t>
            </a:r>
            <a:r>
              <a:rPr lang="fr-FR" sz="1800" b="1" dirty="0">
                <a:solidFill>
                  <a:schemeClr val="tx1"/>
                </a:solidFill>
                <a:sym typeface="Wingdings" panose="05000000000000000000" pitchFamily="2" charset="2"/>
              </a:rPr>
              <a:t> </a:t>
            </a:r>
            <a:r>
              <a:rPr lang="fr-FR" b="1" dirty="0">
                <a:solidFill>
                  <a:schemeClr val="tx1"/>
                </a:solidFill>
                <a:sym typeface="Wingdings" panose="05000000000000000000" pitchFamily="2" charset="2"/>
              </a:rPr>
              <a:t>d</a:t>
            </a:r>
            <a:r>
              <a:rPr lang="fr-FR" dirty="0">
                <a:solidFill>
                  <a:schemeClr val="tx1"/>
                </a:solidFill>
              </a:rPr>
              <a:t>e croiser des problématiques attachées aux différents secteurs de la vente alimentaire</a:t>
            </a:r>
          </a:p>
          <a:p>
            <a:pPr marL="285750" indent="-285750">
              <a:buFont typeface="Wingdings" panose="05000000000000000000" pitchFamily="2" charset="2"/>
              <a:buChar char="Ø"/>
            </a:pPr>
            <a:endParaRPr lang="fr-FR" dirty="0">
              <a:solidFill>
                <a:schemeClr val="tx1"/>
              </a:solidFill>
            </a:endParaRPr>
          </a:p>
          <a:p>
            <a:r>
              <a:rPr lang="fr-FR" sz="1800" b="1" dirty="0">
                <a:solidFill>
                  <a:schemeClr val="accent2"/>
                </a:solidFill>
                <a:sym typeface="Wingdings" panose="05000000000000000000" pitchFamily="2" charset="2"/>
              </a:rPr>
              <a:t> </a:t>
            </a:r>
            <a:r>
              <a:rPr lang="fr-FR" b="1" dirty="0">
                <a:solidFill>
                  <a:schemeClr val="tx1"/>
                </a:solidFill>
                <a:sym typeface="Wingdings" panose="05000000000000000000" pitchFamily="2" charset="2"/>
              </a:rPr>
              <a:t>d</a:t>
            </a:r>
            <a:r>
              <a:rPr lang="fr-FR" dirty="0">
                <a:solidFill>
                  <a:schemeClr val="tx1"/>
                </a:solidFill>
              </a:rPr>
              <a:t>e réinvestir des expériences et compétences vécues en entreprise</a:t>
            </a:r>
          </a:p>
          <a:p>
            <a:pPr marL="285750" indent="-285750">
              <a:buFont typeface="Wingdings" panose="05000000000000000000" pitchFamily="2" charset="2"/>
              <a:buChar char="J"/>
            </a:pPr>
            <a:endParaRPr lang="fr-FR" dirty="0">
              <a:solidFill>
                <a:schemeClr val="tx1"/>
              </a:solidFill>
            </a:endParaRPr>
          </a:p>
          <a:p>
            <a:r>
              <a:rPr lang="fr-FR" sz="1800" b="1" dirty="0">
                <a:solidFill>
                  <a:schemeClr val="accent2"/>
                </a:solidFill>
                <a:sym typeface="Wingdings" panose="05000000000000000000" pitchFamily="2" charset="2"/>
              </a:rPr>
              <a:t> </a:t>
            </a:r>
            <a:r>
              <a:rPr lang="fr-FR" sz="1800" b="1" dirty="0">
                <a:solidFill>
                  <a:schemeClr val="tx1"/>
                </a:solidFill>
                <a:sym typeface="Wingdings" panose="05000000000000000000" pitchFamily="2" charset="2"/>
              </a:rPr>
              <a:t>d</a:t>
            </a:r>
            <a:r>
              <a:rPr lang="fr-FR" dirty="0">
                <a:solidFill>
                  <a:schemeClr val="tx1"/>
                </a:solidFill>
              </a:rPr>
              <a:t>’avoir une lecture horizontale du référentiel et une réflexion spiralaire.</a:t>
            </a:r>
          </a:p>
          <a:p>
            <a:pPr marL="285750" indent="-285750">
              <a:buFont typeface="Wingdings" panose="05000000000000000000" pitchFamily="2" charset="2"/>
              <a:buChar char="J"/>
            </a:pPr>
            <a:endParaRPr lang="fr-FR" dirty="0">
              <a:solidFill>
                <a:schemeClr val="tx1"/>
              </a:solidFill>
            </a:endParaRPr>
          </a:p>
          <a:p>
            <a:pPr marL="285750" lvl="0" indent="-285750">
              <a:buFont typeface="Wingdings" panose="05000000000000000000" pitchFamily="2" charset="2"/>
              <a:buChar char="Ø"/>
            </a:pPr>
            <a:endParaRPr lang="fr-FR" dirty="0">
              <a:solidFill>
                <a:prstClr val="black"/>
              </a:solidFill>
            </a:endParaRPr>
          </a:p>
        </p:txBody>
      </p:sp>
      <p:sp>
        <p:nvSpPr>
          <p:cNvPr id="8" name="Flèche droite rayée 7">
            <a:extLst>
              <a:ext uri="{FF2B5EF4-FFF2-40B4-BE49-F238E27FC236}">
                <a16:creationId xmlns:a16="http://schemas.microsoft.com/office/drawing/2014/main" id="{0393BA42-7177-EF43-81F8-1DA319EBE8AF}"/>
              </a:ext>
            </a:extLst>
          </p:cNvPr>
          <p:cNvSpPr/>
          <p:nvPr/>
        </p:nvSpPr>
        <p:spPr>
          <a:xfrm>
            <a:off x="2786312" y="2905755"/>
            <a:ext cx="1487715" cy="523245"/>
          </a:xfrm>
          <a:prstGeom prst="stripedRightArrow">
            <a:avLst>
              <a:gd name="adj1" fmla="val 63173"/>
              <a:gd name="adj2" fmla="val 19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C1C1EB-5005-C9F1-83B2-A0F16BACA140}"/>
              </a:ext>
            </a:extLst>
          </p:cNvPr>
          <p:cNvSpPr txBox="1"/>
          <p:nvPr/>
        </p:nvSpPr>
        <p:spPr>
          <a:xfrm>
            <a:off x="354904" y="6576164"/>
            <a:ext cx="11722273" cy="24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Tree>
    <p:extLst>
      <p:ext uri="{BB962C8B-B14F-4D97-AF65-F5344CB8AC3E}">
        <p14:creationId xmlns:p14="http://schemas.microsoft.com/office/powerpoint/2010/main" val="4930974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19D7DEF-C238-B9AF-853B-83759BC331EB}"/>
              </a:ext>
            </a:extLst>
          </p:cNvPr>
          <p:cNvSpPr txBox="1"/>
          <p:nvPr/>
        </p:nvSpPr>
        <p:spPr>
          <a:xfrm>
            <a:off x="757237" y="1290254"/>
            <a:ext cx="10677525" cy="3785652"/>
          </a:xfrm>
          <a:prstGeom prst="rect">
            <a:avLst/>
          </a:prstGeom>
          <a:noFill/>
        </p:spPr>
        <p:txBody>
          <a:bodyPr wrap="square">
            <a:spAutoFit/>
          </a:bodyPr>
          <a:lstStyle/>
          <a:p>
            <a:r>
              <a:rPr lang="fr-FR" sz="2400" i="1" dirty="0">
                <a:sym typeface="Wingdings" panose="05000000000000000000" pitchFamily="2" charset="2"/>
              </a:rPr>
              <a:t>p</a:t>
            </a:r>
            <a:r>
              <a:rPr lang="fr-FR" sz="2400" i="1" dirty="0"/>
              <a:t>ermettre aux apprenants de :</a:t>
            </a:r>
          </a:p>
          <a:p>
            <a:endParaRPr lang="fr-FR" sz="2400" b="1" i="1" dirty="0"/>
          </a:p>
          <a:p>
            <a:pPr marL="342900" indent="-342900">
              <a:buFont typeface="Wingdings" panose="05000000000000000000" pitchFamily="2" charset="2"/>
              <a:buChar char="F"/>
            </a:pPr>
            <a:r>
              <a:rPr lang="fr-FR" sz="2400" b="1" i="1" dirty="0"/>
              <a:t>construire leur professionnalité, </a:t>
            </a:r>
          </a:p>
          <a:p>
            <a:endParaRPr lang="fr-FR" sz="2400" b="1" i="1" dirty="0"/>
          </a:p>
          <a:p>
            <a:pPr marL="342900" indent="-342900">
              <a:buFont typeface="Wingdings" panose="05000000000000000000" pitchFamily="2" charset="2"/>
              <a:buChar char="F"/>
            </a:pPr>
            <a:r>
              <a:rPr lang="fr-FR" sz="2400" b="1" i="1" dirty="0"/>
              <a:t>acquérir les compétences professionnelles, comportementales et transversales </a:t>
            </a:r>
          </a:p>
          <a:p>
            <a:pPr marL="342900" indent="-342900">
              <a:buFont typeface="Wingdings" panose="05000000000000000000" pitchFamily="2" charset="2"/>
              <a:buChar char="F"/>
            </a:pPr>
            <a:endParaRPr lang="fr-FR" sz="2400" b="1" i="1" dirty="0"/>
          </a:p>
          <a:p>
            <a:pPr marL="342900" indent="-342900">
              <a:buFont typeface="Wingdings" panose="05000000000000000000" pitchFamily="2" charset="2"/>
              <a:buChar char="F"/>
            </a:pPr>
            <a:r>
              <a:rPr lang="fr-FR" sz="2400" b="1" i="1" dirty="0"/>
              <a:t>en utilisant tous les outils adaptés aux métiers de la vente et de l’alimentation, dans des situations professionnelles réelles ou au plus près de la réalité, dans un contexte omnicanal.</a:t>
            </a:r>
          </a:p>
        </p:txBody>
      </p:sp>
      <p:sp>
        <p:nvSpPr>
          <p:cNvPr id="9" name="ZoneTexte 8">
            <a:extLst>
              <a:ext uri="{FF2B5EF4-FFF2-40B4-BE49-F238E27FC236}">
                <a16:creationId xmlns:a16="http://schemas.microsoft.com/office/drawing/2014/main" id="{D62FBCCB-4C9D-733E-9CA6-7BC46AC079FA}"/>
              </a:ext>
            </a:extLst>
          </p:cNvPr>
          <p:cNvSpPr txBox="1"/>
          <p:nvPr/>
        </p:nvSpPr>
        <p:spPr>
          <a:xfrm>
            <a:off x="257175" y="228600"/>
            <a:ext cx="5000625" cy="707886"/>
          </a:xfrm>
          <a:prstGeom prst="rect">
            <a:avLst/>
          </a:prstGeom>
          <a:noFill/>
        </p:spPr>
        <p:txBody>
          <a:bodyPr wrap="square" rtlCol="0">
            <a:spAutoFit/>
          </a:bodyPr>
          <a:lstStyle/>
          <a:p>
            <a:r>
              <a:rPr lang="fr-FR" sz="4000" b="1" dirty="0"/>
              <a:t>Pourquoi ?</a:t>
            </a:r>
          </a:p>
        </p:txBody>
      </p:sp>
    </p:spTree>
    <p:extLst>
      <p:ext uri="{BB962C8B-B14F-4D97-AF65-F5344CB8AC3E}">
        <p14:creationId xmlns:p14="http://schemas.microsoft.com/office/powerpoint/2010/main" val="14015783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BE901A-89E7-4E49-A34A-BC7219C9718A}"/>
              </a:ext>
            </a:extLst>
          </p:cNvPr>
          <p:cNvSpPr/>
          <p:nvPr/>
        </p:nvSpPr>
        <p:spPr>
          <a:xfrm>
            <a:off x="226214" y="1643606"/>
            <a:ext cx="2766350" cy="42525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515958D-457C-C542-AB6E-D1B6ABAFAD51}"/>
              </a:ext>
            </a:extLst>
          </p:cNvPr>
          <p:cNvSpPr/>
          <p:nvPr/>
        </p:nvSpPr>
        <p:spPr>
          <a:xfrm>
            <a:off x="313666" y="3142343"/>
            <a:ext cx="1950429" cy="3046988"/>
          </a:xfrm>
          <a:prstGeom prst="rect">
            <a:avLst/>
          </a:prstGeom>
        </p:spPr>
        <p:txBody>
          <a:bodyPr wrap="square">
            <a:spAutoFit/>
          </a:bodyPr>
          <a:lstStyle/>
          <a:p>
            <a:r>
              <a:rPr lang="fr-FR" sz="1600" b="1" dirty="0">
                <a:solidFill>
                  <a:schemeClr val="bg1"/>
                </a:solidFill>
              </a:rPr>
              <a:t>Observation</a:t>
            </a:r>
            <a:r>
              <a:rPr lang="fr-FR" sz="1600" dirty="0">
                <a:solidFill>
                  <a:schemeClr val="bg1"/>
                </a:solidFill>
              </a:rPr>
              <a:t> des situations professionnelles </a:t>
            </a:r>
            <a:r>
              <a:rPr lang="fr-FR" sz="1600" b="1" dirty="0">
                <a:solidFill>
                  <a:schemeClr val="bg1"/>
                </a:solidFill>
              </a:rPr>
              <a:t>Sélection </a:t>
            </a:r>
            <a:r>
              <a:rPr lang="fr-FR" sz="1600" dirty="0">
                <a:solidFill>
                  <a:schemeClr val="bg1"/>
                </a:solidFill>
              </a:rPr>
              <a:t>de celles qui correspondent </a:t>
            </a:r>
          </a:p>
          <a:p>
            <a:r>
              <a:rPr lang="fr-FR" sz="1600" dirty="0">
                <a:solidFill>
                  <a:schemeClr val="bg1"/>
                </a:solidFill>
              </a:rPr>
              <a:t>à des activités </a:t>
            </a:r>
          </a:p>
          <a:p>
            <a:r>
              <a:rPr lang="fr-FR" sz="1600" dirty="0">
                <a:solidFill>
                  <a:schemeClr val="bg1"/>
                </a:solidFill>
              </a:rPr>
              <a:t>et adaptées à des élèves de cette mention complémentaire. niveau 3.</a:t>
            </a:r>
          </a:p>
        </p:txBody>
      </p:sp>
      <p:sp>
        <p:nvSpPr>
          <p:cNvPr id="10" name="Rectangle 9">
            <a:extLst>
              <a:ext uri="{FF2B5EF4-FFF2-40B4-BE49-F238E27FC236}">
                <a16:creationId xmlns:a16="http://schemas.microsoft.com/office/drawing/2014/main" id="{B4C1187A-CCD0-B947-8CA2-9E9C68EAC7CD}"/>
              </a:ext>
            </a:extLst>
          </p:cNvPr>
          <p:cNvSpPr/>
          <p:nvPr/>
        </p:nvSpPr>
        <p:spPr>
          <a:xfrm>
            <a:off x="3194612" y="1643606"/>
            <a:ext cx="3553428" cy="42641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04D8173-00DF-6E49-8D52-7D9D5D2A00DC}"/>
              </a:ext>
            </a:extLst>
          </p:cNvPr>
          <p:cNvSpPr/>
          <p:nvPr/>
        </p:nvSpPr>
        <p:spPr>
          <a:xfrm>
            <a:off x="3242371" y="2593815"/>
            <a:ext cx="3441685" cy="3293209"/>
          </a:xfrm>
          <a:prstGeom prst="rect">
            <a:avLst/>
          </a:prstGeom>
          <a:ln>
            <a:noFill/>
          </a:ln>
        </p:spPr>
        <p:txBody>
          <a:bodyPr wrap="square">
            <a:spAutoFit/>
          </a:bodyPr>
          <a:lstStyle/>
          <a:p>
            <a:pPr algn="just"/>
            <a:r>
              <a:rPr lang="fr-FR" sz="1600" b="1" dirty="0">
                <a:solidFill>
                  <a:schemeClr val="bg1"/>
                </a:solidFill>
              </a:rPr>
              <a:t>Mise en relation entre les situations professionnelles, les activités et les compétences des deux blocs.</a:t>
            </a:r>
          </a:p>
          <a:p>
            <a:pPr algn="just"/>
            <a:endParaRPr lang="fr-FR" sz="1600" b="1" dirty="0">
              <a:solidFill>
                <a:schemeClr val="bg1"/>
              </a:solidFill>
            </a:endParaRPr>
          </a:p>
          <a:p>
            <a:r>
              <a:rPr lang="fr-FR" sz="1600" b="1" dirty="0">
                <a:solidFill>
                  <a:schemeClr val="accent5">
                    <a:lumMod val="50000"/>
                  </a:schemeClr>
                </a:solidFill>
              </a:rPr>
              <a:t>Bloc de compétences 1: valoriser l’offre de produits alimentaires dans le cadre d’une démarche qualité</a:t>
            </a:r>
          </a:p>
          <a:p>
            <a:endParaRPr lang="fr-FR" sz="1600" b="1" dirty="0">
              <a:solidFill>
                <a:srgbClr val="00B050"/>
              </a:solidFill>
            </a:endParaRPr>
          </a:p>
          <a:p>
            <a:r>
              <a:rPr lang="fr-FR" sz="1600" b="1" dirty="0">
                <a:solidFill>
                  <a:srgbClr val="002060"/>
                </a:solidFill>
              </a:rPr>
              <a:t>Bloc de compétences 2: Mettre en œuvre, personnaliser et développer la relation client</a:t>
            </a:r>
          </a:p>
        </p:txBody>
      </p:sp>
      <p:sp>
        <p:nvSpPr>
          <p:cNvPr id="12" name="Rectangle 11">
            <a:extLst>
              <a:ext uri="{FF2B5EF4-FFF2-40B4-BE49-F238E27FC236}">
                <a16:creationId xmlns:a16="http://schemas.microsoft.com/office/drawing/2014/main" id="{557C7BE2-D2AD-7C4F-9885-4D6F5E00E0AA}"/>
              </a:ext>
            </a:extLst>
          </p:cNvPr>
          <p:cNvSpPr/>
          <p:nvPr/>
        </p:nvSpPr>
        <p:spPr>
          <a:xfrm>
            <a:off x="6933235" y="1655181"/>
            <a:ext cx="5066680" cy="11831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3D1EB5D-9D93-D54E-9CDF-E02E816BEC76}"/>
              </a:ext>
            </a:extLst>
          </p:cNvPr>
          <p:cNvSpPr/>
          <p:nvPr/>
        </p:nvSpPr>
        <p:spPr>
          <a:xfrm>
            <a:off x="7596860" y="1920291"/>
            <a:ext cx="4050024" cy="646331"/>
          </a:xfrm>
          <a:prstGeom prst="rect">
            <a:avLst/>
          </a:prstGeom>
        </p:spPr>
        <p:txBody>
          <a:bodyPr wrap="square">
            <a:spAutoFit/>
          </a:bodyPr>
          <a:lstStyle/>
          <a:p>
            <a:pPr algn="ctr"/>
            <a:r>
              <a:rPr lang="fr-FR" b="1" dirty="0">
                <a:solidFill>
                  <a:schemeClr val="bg1"/>
                </a:solidFill>
              </a:rPr>
              <a:t>Sélection</a:t>
            </a:r>
            <a:r>
              <a:rPr lang="fr-FR" dirty="0">
                <a:solidFill>
                  <a:schemeClr val="bg1"/>
                </a:solidFill>
              </a:rPr>
              <a:t> de méta-compétences et des compétences</a:t>
            </a:r>
          </a:p>
        </p:txBody>
      </p:sp>
      <p:sp>
        <p:nvSpPr>
          <p:cNvPr id="14" name="Rectangle 13">
            <a:extLst>
              <a:ext uri="{FF2B5EF4-FFF2-40B4-BE49-F238E27FC236}">
                <a16:creationId xmlns:a16="http://schemas.microsoft.com/office/drawing/2014/main" id="{CC9A9C0D-5BC9-B549-8C5B-B99666A3A2D9}"/>
              </a:ext>
            </a:extLst>
          </p:cNvPr>
          <p:cNvSpPr/>
          <p:nvPr/>
        </p:nvSpPr>
        <p:spPr>
          <a:xfrm>
            <a:off x="6933235" y="2937362"/>
            <a:ext cx="5066680" cy="29956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1B669B5-03CC-C346-B4E8-3EC67A8F806A}"/>
              </a:ext>
            </a:extLst>
          </p:cNvPr>
          <p:cNvSpPr/>
          <p:nvPr/>
        </p:nvSpPr>
        <p:spPr>
          <a:xfrm>
            <a:off x="7182154" y="3077805"/>
            <a:ext cx="4620992" cy="2554545"/>
          </a:xfrm>
          <a:prstGeom prst="rect">
            <a:avLst/>
          </a:prstGeom>
        </p:spPr>
        <p:txBody>
          <a:bodyPr wrap="square">
            <a:spAutoFit/>
          </a:bodyPr>
          <a:lstStyle/>
          <a:p>
            <a:r>
              <a:rPr lang="fr-FR" sz="1600" b="1" dirty="0"/>
              <a:t>Ecriture de la proposition :</a:t>
            </a:r>
          </a:p>
          <a:p>
            <a:pPr marL="285750" indent="-285750">
              <a:buFontTx/>
              <a:buChar char="-"/>
            </a:pPr>
            <a:r>
              <a:rPr lang="fr-FR" sz="1600" dirty="0"/>
              <a:t>Choix </a:t>
            </a:r>
            <a:r>
              <a:rPr lang="fr-FR" sz="1600" b="1" dirty="0"/>
              <a:t>du contexte professionnel</a:t>
            </a:r>
          </a:p>
          <a:p>
            <a:pPr marL="285750" indent="-285750">
              <a:buFontTx/>
              <a:buChar char="-"/>
            </a:pPr>
            <a:r>
              <a:rPr lang="fr-FR" sz="1600" dirty="0"/>
              <a:t>Définition des compétences visées et des objectifs</a:t>
            </a:r>
          </a:p>
          <a:p>
            <a:pPr marL="285750" indent="-285750">
              <a:buFontTx/>
              <a:buChar char="-"/>
            </a:pPr>
            <a:r>
              <a:rPr lang="fr-FR" sz="1600" dirty="0"/>
              <a:t>Mise en œuvre d’activités pédagogiques </a:t>
            </a:r>
            <a:r>
              <a:rPr lang="fr-FR" sz="1600" b="1" dirty="0"/>
              <a:t>(choix des ressources</a:t>
            </a:r>
            <a:r>
              <a:rPr lang="fr-FR" sz="1600" dirty="0"/>
              <a:t>: limite des savoirs associés, documents d’entreprises, outils/supports informatiques…)</a:t>
            </a:r>
          </a:p>
          <a:p>
            <a:r>
              <a:rPr lang="fr-FR" sz="1600" b="1" dirty="0"/>
              <a:t>- Choix de l’animation pédagogique </a:t>
            </a:r>
            <a:r>
              <a:rPr lang="fr-FR" sz="1600" dirty="0"/>
              <a:t>(travail individuel, collectif, collaboratif, coopératif?)</a:t>
            </a:r>
          </a:p>
        </p:txBody>
      </p:sp>
      <p:sp>
        <p:nvSpPr>
          <p:cNvPr id="17" name="Flèche droite 14">
            <a:extLst>
              <a:ext uri="{FF2B5EF4-FFF2-40B4-BE49-F238E27FC236}">
                <a16:creationId xmlns:a16="http://schemas.microsoft.com/office/drawing/2014/main" id="{4012588D-C193-1C42-918A-C764AB6AD190}"/>
              </a:ext>
            </a:extLst>
          </p:cNvPr>
          <p:cNvSpPr/>
          <p:nvPr/>
        </p:nvSpPr>
        <p:spPr>
          <a:xfrm>
            <a:off x="3474937" y="1696122"/>
            <a:ext cx="3980792" cy="959772"/>
          </a:xfrm>
          <a:prstGeom prst="rightArrow">
            <a:avLst>
              <a:gd name="adj1" fmla="val 50000"/>
              <a:gd name="adj2" fmla="val 99956"/>
            </a:avLst>
          </a:prstGeom>
          <a:solidFill>
            <a:schemeClr val="accent2">
              <a:lumMod val="40000"/>
              <a:lumOff val="60000"/>
            </a:schemeClr>
          </a:solid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1" name="Signalisation droite 20">
            <a:extLst>
              <a:ext uri="{FF2B5EF4-FFF2-40B4-BE49-F238E27FC236}">
                <a16:creationId xmlns:a16="http://schemas.microsoft.com/office/drawing/2014/main" id="{2CB919E9-DBFC-8C42-AAAA-605E4BD906BA}"/>
              </a:ext>
            </a:extLst>
          </p:cNvPr>
          <p:cNvSpPr/>
          <p:nvPr/>
        </p:nvSpPr>
        <p:spPr>
          <a:xfrm>
            <a:off x="3889829" y="6161069"/>
            <a:ext cx="6300741" cy="61916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DF5451C9-F5B1-994E-8581-1C6C8CB1EC86}"/>
              </a:ext>
            </a:extLst>
          </p:cNvPr>
          <p:cNvSpPr/>
          <p:nvPr/>
        </p:nvSpPr>
        <p:spPr>
          <a:xfrm>
            <a:off x="3715039" y="6152437"/>
            <a:ext cx="6500140" cy="646331"/>
          </a:xfrm>
          <a:prstGeom prst="rect">
            <a:avLst/>
          </a:prstGeom>
        </p:spPr>
        <p:txBody>
          <a:bodyPr wrap="square" lIns="91440" tIns="45720" rIns="91440" bIns="45720" anchor="t">
            <a:spAutoFit/>
          </a:bodyPr>
          <a:lstStyle/>
          <a:p>
            <a:pPr algn="ctr"/>
            <a:r>
              <a:rPr lang="fr-FR" b="1" dirty="0">
                <a:solidFill>
                  <a:schemeClr val="bg1"/>
                </a:solidFill>
              </a:rPr>
              <a:t>Toutes les compétences sont à travailler bien entendu plusieurs fois</a:t>
            </a:r>
          </a:p>
        </p:txBody>
      </p:sp>
      <p:sp>
        <p:nvSpPr>
          <p:cNvPr id="23" name="Ellipse 22">
            <a:extLst>
              <a:ext uri="{FF2B5EF4-FFF2-40B4-BE49-F238E27FC236}">
                <a16:creationId xmlns:a16="http://schemas.microsoft.com/office/drawing/2014/main" id="{F250C5BA-2C15-3A4B-B0E6-0D495C891F14}"/>
              </a:ext>
            </a:extLst>
          </p:cNvPr>
          <p:cNvSpPr/>
          <p:nvPr/>
        </p:nvSpPr>
        <p:spPr>
          <a:xfrm>
            <a:off x="10346651" y="6056059"/>
            <a:ext cx="1643605" cy="72417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368F48E-497F-E342-8E64-83E8A40F77E9}"/>
              </a:ext>
            </a:extLst>
          </p:cNvPr>
          <p:cNvSpPr/>
          <p:nvPr/>
        </p:nvSpPr>
        <p:spPr>
          <a:xfrm>
            <a:off x="10442230" y="6099471"/>
            <a:ext cx="1416554" cy="584775"/>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1600" b="1" cap="none" spc="50" dirty="0">
                <a:ln w="11430">
                  <a:solidFill>
                    <a:schemeClr val="accent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RÉFLEXION</a:t>
            </a:r>
            <a:r>
              <a:rPr lang="fr-FR"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SPIRALAIRE </a:t>
            </a:r>
          </a:p>
        </p:txBody>
      </p:sp>
      <p:sp>
        <p:nvSpPr>
          <p:cNvPr id="16" name="Rectangle 15">
            <a:extLst>
              <a:ext uri="{FF2B5EF4-FFF2-40B4-BE49-F238E27FC236}">
                <a16:creationId xmlns:a16="http://schemas.microsoft.com/office/drawing/2014/main" id="{903D2298-C791-A64A-B610-D7DC96AAA7EB}"/>
              </a:ext>
            </a:extLst>
          </p:cNvPr>
          <p:cNvSpPr/>
          <p:nvPr/>
        </p:nvSpPr>
        <p:spPr>
          <a:xfrm>
            <a:off x="3506584" y="1966538"/>
            <a:ext cx="3426651" cy="400110"/>
          </a:xfrm>
          <a:prstGeom prst="rect">
            <a:avLst/>
          </a:prstGeom>
          <a:solidFill>
            <a:schemeClr val="accent2"/>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000" b="1" spc="50" dirty="0">
                <a:ln w="11430">
                  <a:noFill/>
                </a:ln>
              </a:rPr>
              <a:t>LECTURE HORIZONTALE</a:t>
            </a:r>
            <a:endParaRPr lang="fr-FR" sz="2000" b="1" cap="none" spc="50" dirty="0">
              <a:ln w="11430">
                <a:noFill/>
              </a:ln>
            </a:endParaRPr>
          </a:p>
        </p:txBody>
      </p:sp>
      <p:sp>
        <p:nvSpPr>
          <p:cNvPr id="6" name="Flèche droite à entaille 5">
            <a:extLst>
              <a:ext uri="{FF2B5EF4-FFF2-40B4-BE49-F238E27FC236}">
                <a16:creationId xmlns:a16="http://schemas.microsoft.com/office/drawing/2014/main" id="{B0C3A7B7-237C-B24A-87CA-984334AEA61B}"/>
              </a:ext>
            </a:extLst>
          </p:cNvPr>
          <p:cNvSpPr/>
          <p:nvPr/>
        </p:nvSpPr>
        <p:spPr>
          <a:xfrm>
            <a:off x="127761" y="111233"/>
            <a:ext cx="11675385" cy="1289996"/>
          </a:xfrm>
          <a:prstGeom prst="notchedRightArrow">
            <a:avLst>
              <a:gd name="adj1" fmla="val 50000"/>
              <a:gd name="adj2" fmla="val 104817"/>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F8E562C1-90D3-EF42-9116-618ED9E1405C}"/>
              </a:ext>
            </a:extLst>
          </p:cNvPr>
          <p:cNvSpPr txBox="1">
            <a:spLocks/>
          </p:cNvSpPr>
          <p:nvPr/>
        </p:nvSpPr>
        <p:spPr>
          <a:xfrm>
            <a:off x="1042661" y="393671"/>
            <a:ext cx="11178113" cy="720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bg1"/>
                </a:solidFill>
                <a:latin typeface="+mn-lt"/>
              </a:rPr>
              <a:t>LA CONSTRUCTION DU « SCÉNARIO PÉDAGOGIQUE »</a:t>
            </a:r>
          </a:p>
        </p:txBody>
      </p:sp>
      <p:sp>
        <p:nvSpPr>
          <p:cNvPr id="2" name="Flèche vers le bas 1">
            <a:extLst>
              <a:ext uri="{FF2B5EF4-FFF2-40B4-BE49-F238E27FC236}">
                <a16:creationId xmlns:a16="http://schemas.microsoft.com/office/drawing/2014/main" id="{50E5BA7D-284A-6A4C-A168-33C1582FD358}"/>
              </a:ext>
            </a:extLst>
          </p:cNvPr>
          <p:cNvSpPr/>
          <p:nvPr/>
        </p:nvSpPr>
        <p:spPr>
          <a:xfrm>
            <a:off x="11198384" y="2566622"/>
            <a:ext cx="660400" cy="938578"/>
          </a:xfrm>
          <a:prstGeom prst="downArrow">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vers la droite 2">
            <a:extLst>
              <a:ext uri="{FF2B5EF4-FFF2-40B4-BE49-F238E27FC236}">
                <a16:creationId xmlns:a16="http://schemas.microsoft.com/office/drawing/2014/main" id="{FB847872-59C6-6B41-8B99-ED5DD6680031}"/>
              </a:ext>
            </a:extLst>
          </p:cNvPr>
          <p:cNvSpPr/>
          <p:nvPr/>
        </p:nvSpPr>
        <p:spPr>
          <a:xfrm>
            <a:off x="2105526" y="3677694"/>
            <a:ext cx="811479" cy="1289996"/>
          </a:xfrm>
          <a:prstGeom prst="rightArrow">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BE5D9502-465E-349D-F0ED-E51ABB61C046}"/>
              </a:ext>
            </a:extLst>
          </p:cNvPr>
          <p:cNvPicPr>
            <a:picLocks noChangeAspect="1"/>
          </p:cNvPicPr>
          <p:nvPr/>
        </p:nvPicPr>
        <p:blipFill>
          <a:blip r:embed="rId3"/>
          <a:stretch>
            <a:fillRect/>
          </a:stretch>
        </p:blipFill>
        <p:spPr>
          <a:xfrm>
            <a:off x="859990" y="1643606"/>
            <a:ext cx="1536700" cy="1536700"/>
          </a:xfrm>
          <a:prstGeom prst="rect">
            <a:avLst/>
          </a:prstGeom>
        </p:spPr>
      </p:pic>
    </p:spTree>
    <p:extLst>
      <p:ext uri="{BB962C8B-B14F-4D97-AF65-F5344CB8AC3E}">
        <p14:creationId xmlns:p14="http://schemas.microsoft.com/office/powerpoint/2010/main" val="14455809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 calcmode="lin" valueType="num">
                                      <p:cBhvr additive="base">
                                        <p:cTn id="3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80">
                                          <p:stCondLst>
                                            <p:cond delay="0"/>
                                          </p:stCondLst>
                                        </p:cTn>
                                        <p:tgtEl>
                                          <p:spTgt spid="3"/>
                                        </p:tgtEl>
                                      </p:cBhvr>
                                    </p:animEffect>
                                    <p:anim calcmode="lin" valueType="num">
                                      <p:cBhvr>
                                        <p:cTn id="4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gtEl>
                                      </p:cBhvr>
                                      <p:to x="100000" y="60000"/>
                                    </p:animScale>
                                    <p:animScale>
                                      <p:cBhvr>
                                        <p:cTn id="53" dur="166" decel="50000">
                                          <p:stCondLst>
                                            <p:cond delay="676"/>
                                          </p:stCondLst>
                                        </p:cTn>
                                        <p:tgtEl>
                                          <p:spTgt spid="3"/>
                                        </p:tgtEl>
                                      </p:cBhvr>
                                      <p:to x="100000" y="100000"/>
                                    </p:animScale>
                                    <p:animScale>
                                      <p:cBhvr>
                                        <p:cTn id="54" dur="26">
                                          <p:stCondLst>
                                            <p:cond delay="1312"/>
                                          </p:stCondLst>
                                        </p:cTn>
                                        <p:tgtEl>
                                          <p:spTgt spid="3"/>
                                        </p:tgtEl>
                                      </p:cBhvr>
                                      <p:to x="100000" y="80000"/>
                                    </p:animScale>
                                    <p:animScale>
                                      <p:cBhvr>
                                        <p:cTn id="55" dur="166" decel="50000">
                                          <p:stCondLst>
                                            <p:cond delay="1338"/>
                                          </p:stCondLst>
                                        </p:cTn>
                                        <p:tgtEl>
                                          <p:spTgt spid="3"/>
                                        </p:tgtEl>
                                      </p:cBhvr>
                                      <p:to x="100000" y="100000"/>
                                    </p:animScale>
                                    <p:animScale>
                                      <p:cBhvr>
                                        <p:cTn id="56" dur="26">
                                          <p:stCondLst>
                                            <p:cond delay="1642"/>
                                          </p:stCondLst>
                                        </p:cTn>
                                        <p:tgtEl>
                                          <p:spTgt spid="3"/>
                                        </p:tgtEl>
                                      </p:cBhvr>
                                      <p:to x="100000" y="90000"/>
                                    </p:animScale>
                                    <p:animScale>
                                      <p:cBhvr>
                                        <p:cTn id="57" dur="166" decel="50000">
                                          <p:stCondLst>
                                            <p:cond delay="1668"/>
                                          </p:stCondLst>
                                        </p:cTn>
                                        <p:tgtEl>
                                          <p:spTgt spid="3"/>
                                        </p:tgtEl>
                                      </p:cBhvr>
                                      <p:to x="100000" y="100000"/>
                                    </p:animScale>
                                    <p:animScale>
                                      <p:cBhvr>
                                        <p:cTn id="58" dur="26">
                                          <p:stCondLst>
                                            <p:cond delay="1808"/>
                                          </p:stCondLst>
                                        </p:cTn>
                                        <p:tgtEl>
                                          <p:spTgt spid="3"/>
                                        </p:tgtEl>
                                      </p:cBhvr>
                                      <p:to x="100000" y="95000"/>
                                    </p:animScale>
                                    <p:animScale>
                                      <p:cBhvr>
                                        <p:cTn id="59" dur="166" decel="50000">
                                          <p:stCondLst>
                                            <p:cond delay="1834"/>
                                          </p:stCondLst>
                                        </p:cTn>
                                        <p:tgtEl>
                                          <p:spTgt spid="3"/>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 calcmode="lin" valueType="num">
                                      <p:cBhvr additive="base">
                                        <p:cTn id="7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anim calcmode="lin" valueType="num">
                                      <p:cBhvr additive="base">
                                        <p:cTn id="7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3">
                                            <p:txEl>
                                              <p:pRg st="0" end="0"/>
                                            </p:txEl>
                                          </p:spTgt>
                                        </p:tgtEl>
                                        <p:attrNameLst>
                                          <p:attrName>style.visibility</p:attrName>
                                        </p:attrNameLst>
                                      </p:cBhvr>
                                      <p:to>
                                        <p:strVal val="visible"/>
                                      </p:to>
                                    </p:set>
                                    <p:anim calcmode="lin" valueType="num">
                                      <p:cBhvr additive="base">
                                        <p:cTn id="10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7" presetClass="emph" presetSubtype="0" fill="remove" grpId="0" nodeType="clickEffect">
                                  <p:stCondLst>
                                    <p:cond delay="0"/>
                                  </p:stCondLst>
                                  <p:childTnLst>
                                    <p:animClr clrSpc="rgb" dir="cw">
                                      <p:cBhvr override="childStyle">
                                        <p:cTn id="109" dur="250" autoRev="1" fill="remove"/>
                                        <p:tgtEl>
                                          <p:spTgt spid="2"/>
                                        </p:tgtEl>
                                        <p:attrNameLst>
                                          <p:attrName>style.color</p:attrName>
                                        </p:attrNameLst>
                                      </p:cBhvr>
                                      <p:to>
                                        <a:schemeClr val="bg1"/>
                                      </p:to>
                                    </p:animClr>
                                    <p:animClr clrSpc="rgb" dir="cw">
                                      <p:cBhvr>
                                        <p:cTn id="110" dur="250" autoRev="1" fill="remove"/>
                                        <p:tgtEl>
                                          <p:spTgt spid="2"/>
                                        </p:tgtEl>
                                        <p:attrNameLst>
                                          <p:attrName>fillcolor</p:attrName>
                                        </p:attrNameLst>
                                      </p:cBhvr>
                                      <p:to>
                                        <a:schemeClr val="bg1"/>
                                      </p:to>
                                    </p:animClr>
                                    <p:set>
                                      <p:cBhvr>
                                        <p:cTn id="111" dur="250" autoRev="1" fill="remove"/>
                                        <p:tgtEl>
                                          <p:spTgt spid="2"/>
                                        </p:tgtEl>
                                        <p:attrNameLst>
                                          <p:attrName>fill.type</p:attrName>
                                        </p:attrNameLst>
                                      </p:cBhvr>
                                      <p:to>
                                        <p:strVal val="solid"/>
                                      </p:to>
                                    </p:set>
                                    <p:set>
                                      <p:cBhvr>
                                        <p:cTn id="112" dur="250" autoRev="1" fill="remove"/>
                                        <p:tgtEl>
                                          <p:spTgt spid="2"/>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Effect transition="in" filter="fade">
                                      <p:cBhvr>
                                        <p:cTn id="124" dur="500"/>
                                        <p:tgtEl>
                                          <p:spTgt spid="15"/>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15">
                                            <p:txEl>
                                              <p:pRg st="0" end="0"/>
                                            </p:txEl>
                                          </p:spTgt>
                                        </p:tgtEl>
                                        <p:attrNameLst>
                                          <p:attrName>style.visibility</p:attrName>
                                        </p:attrNameLst>
                                      </p:cBhvr>
                                      <p:to>
                                        <p:strVal val="visible"/>
                                      </p:to>
                                    </p:set>
                                    <p:animEffect transition="in" filter="barn(inVertical)">
                                      <p:cBhvr>
                                        <p:cTn id="129" dur="500"/>
                                        <p:tgtEl>
                                          <p:spTgt spid="15">
                                            <p:txEl>
                                              <p:pRg st="0" end="0"/>
                                            </p:txEl>
                                          </p:spTgt>
                                        </p:tgtEl>
                                      </p:cBhvr>
                                    </p:animEffect>
                                  </p:childTnLst>
                                </p:cTn>
                              </p:par>
                              <p:par>
                                <p:cTn id="130" presetID="16" presetClass="entr" presetSubtype="21" fill="hold" nodeType="withEffect">
                                  <p:stCondLst>
                                    <p:cond delay="0"/>
                                  </p:stCondLst>
                                  <p:childTnLst>
                                    <p:set>
                                      <p:cBhvr>
                                        <p:cTn id="131" dur="1" fill="hold">
                                          <p:stCondLst>
                                            <p:cond delay="0"/>
                                          </p:stCondLst>
                                        </p:cTn>
                                        <p:tgtEl>
                                          <p:spTgt spid="15">
                                            <p:txEl>
                                              <p:pRg st="1" end="1"/>
                                            </p:txEl>
                                          </p:spTgt>
                                        </p:tgtEl>
                                        <p:attrNameLst>
                                          <p:attrName>style.visibility</p:attrName>
                                        </p:attrNameLst>
                                      </p:cBhvr>
                                      <p:to>
                                        <p:strVal val="visible"/>
                                      </p:to>
                                    </p:set>
                                    <p:animEffect transition="in" filter="barn(inVertical)">
                                      <p:cBhvr>
                                        <p:cTn id="132" dur="500"/>
                                        <p:tgtEl>
                                          <p:spTgt spid="15">
                                            <p:txEl>
                                              <p:pRg st="1" end="1"/>
                                            </p:txEl>
                                          </p:spTgt>
                                        </p:tgtEl>
                                      </p:cBhvr>
                                    </p:animEffect>
                                  </p:childTnLst>
                                </p:cTn>
                              </p:par>
                              <p:par>
                                <p:cTn id="133" presetID="16" presetClass="entr" presetSubtype="21" fill="hold" nodeType="withEffect">
                                  <p:stCondLst>
                                    <p:cond delay="0"/>
                                  </p:stCondLst>
                                  <p:childTnLst>
                                    <p:set>
                                      <p:cBhvr>
                                        <p:cTn id="134" dur="1" fill="hold">
                                          <p:stCondLst>
                                            <p:cond delay="0"/>
                                          </p:stCondLst>
                                        </p:cTn>
                                        <p:tgtEl>
                                          <p:spTgt spid="15">
                                            <p:txEl>
                                              <p:pRg st="2" end="2"/>
                                            </p:txEl>
                                          </p:spTgt>
                                        </p:tgtEl>
                                        <p:attrNameLst>
                                          <p:attrName>style.visibility</p:attrName>
                                        </p:attrNameLst>
                                      </p:cBhvr>
                                      <p:to>
                                        <p:strVal val="visible"/>
                                      </p:to>
                                    </p:set>
                                    <p:animEffect transition="in" filter="barn(inVertical)">
                                      <p:cBhvr>
                                        <p:cTn id="135" dur="500"/>
                                        <p:tgtEl>
                                          <p:spTgt spid="15">
                                            <p:txEl>
                                              <p:pRg st="2" end="2"/>
                                            </p:txEl>
                                          </p:spTgt>
                                        </p:tgtEl>
                                      </p:cBhvr>
                                    </p:animEffect>
                                  </p:childTnLst>
                                </p:cTn>
                              </p:par>
                              <p:par>
                                <p:cTn id="136" presetID="16" presetClass="entr" presetSubtype="21" fill="hold" nodeType="withEffect">
                                  <p:stCondLst>
                                    <p:cond delay="0"/>
                                  </p:stCondLst>
                                  <p:childTnLst>
                                    <p:set>
                                      <p:cBhvr>
                                        <p:cTn id="137" dur="1" fill="hold">
                                          <p:stCondLst>
                                            <p:cond delay="0"/>
                                          </p:stCondLst>
                                        </p:cTn>
                                        <p:tgtEl>
                                          <p:spTgt spid="15">
                                            <p:txEl>
                                              <p:pRg st="3" end="3"/>
                                            </p:txEl>
                                          </p:spTgt>
                                        </p:tgtEl>
                                        <p:attrNameLst>
                                          <p:attrName>style.visibility</p:attrName>
                                        </p:attrNameLst>
                                      </p:cBhvr>
                                      <p:to>
                                        <p:strVal val="visible"/>
                                      </p:to>
                                    </p:set>
                                    <p:animEffect transition="in" filter="barn(inVertical)">
                                      <p:cBhvr>
                                        <p:cTn id="138" dur="500"/>
                                        <p:tgtEl>
                                          <p:spTgt spid="15">
                                            <p:txEl>
                                              <p:pRg st="3" end="3"/>
                                            </p:txEl>
                                          </p:spTgt>
                                        </p:tgtEl>
                                      </p:cBhvr>
                                    </p:animEffect>
                                  </p:childTnLst>
                                </p:cTn>
                              </p:par>
                              <p:par>
                                <p:cTn id="139" presetID="16" presetClass="entr" presetSubtype="21" fill="hold" nodeType="withEffect">
                                  <p:stCondLst>
                                    <p:cond delay="0"/>
                                  </p:stCondLst>
                                  <p:childTnLst>
                                    <p:set>
                                      <p:cBhvr>
                                        <p:cTn id="140" dur="1" fill="hold">
                                          <p:stCondLst>
                                            <p:cond delay="0"/>
                                          </p:stCondLst>
                                        </p:cTn>
                                        <p:tgtEl>
                                          <p:spTgt spid="15">
                                            <p:txEl>
                                              <p:pRg st="4" end="4"/>
                                            </p:txEl>
                                          </p:spTgt>
                                        </p:tgtEl>
                                        <p:attrNameLst>
                                          <p:attrName>style.visibility</p:attrName>
                                        </p:attrNameLst>
                                      </p:cBhvr>
                                      <p:to>
                                        <p:strVal val="visible"/>
                                      </p:to>
                                    </p:set>
                                    <p:animEffect transition="in" filter="barn(inVertical)">
                                      <p:cBhvr>
                                        <p:cTn id="141" dur="500"/>
                                        <p:tgtEl>
                                          <p:spTgt spid="15">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21"/>
                                        </p:tgtEl>
                                        <p:attrNameLst>
                                          <p:attrName>style.visibility</p:attrName>
                                        </p:attrNameLst>
                                      </p:cBhvr>
                                      <p:to>
                                        <p:strVal val="visible"/>
                                      </p:to>
                                    </p:set>
                                    <p:anim calcmode="lin" valueType="num">
                                      <p:cBhvr additive="base">
                                        <p:cTn id="146" dur="500" fill="hold"/>
                                        <p:tgtEl>
                                          <p:spTgt spid="21"/>
                                        </p:tgtEl>
                                        <p:attrNameLst>
                                          <p:attrName>ppt_x</p:attrName>
                                        </p:attrNameLst>
                                      </p:cBhvr>
                                      <p:tavLst>
                                        <p:tav tm="0">
                                          <p:val>
                                            <p:strVal val="#ppt_x"/>
                                          </p:val>
                                        </p:tav>
                                        <p:tav tm="100000">
                                          <p:val>
                                            <p:strVal val="#ppt_x"/>
                                          </p:val>
                                        </p:tav>
                                      </p:tavLst>
                                    </p:anim>
                                    <p:anim calcmode="lin" valueType="num">
                                      <p:cBhvr additive="base">
                                        <p:cTn id="1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20">
                                            <p:txEl>
                                              <p:pRg st="0" end="0"/>
                                            </p:txEl>
                                          </p:spTgt>
                                        </p:tgtEl>
                                        <p:attrNameLst>
                                          <p:attrName>style.visibility</p:attrName>
                                        </p:attrNameLst>
                                      </p:cBhvr>
                                      <p:to>
                                        <p:strVal val="visible"/>
                                      </p:to>
                                    </p:set>
                                    <p:anim calcmode="lin" valueType="num">
                                      <p:cBhvr additive="base">
                                        <p:cTn id="15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5" presetClass="entr" presetSubtype="0" fill="hold" grpId="0" nodeType="click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fade">
                                      <p:cBhvr>
                                        <p:cTn id="158" dur="2000"/>
                                        <p:tgtEl>
                                          <p:spTgt spid="23"/>
                                        </p:tgtEl>
                                      </p:cBhvr>
                                    </p:animEffect>
                                    <p:anim calcmode="lin" valueType="num">
                                      <p:cBhvr>
                                        <p:cTn id="159" dur="2000" fill="hold"/>
                                        <p:tgtEl>
                                          <p:spTgt spid="23"/>
                                        </p:tgtEl>
                                        <p:attrNameLst>
                                          <p:attrName>ppt_w</p:attrName>
                                        </p:attrNameLst>
                                      </p:cBhvr>
                                      <p:tavLst>
                                        <p:tav tm="0" fmla="#ppt_w*sin(2.5*pi*$)">
                                          <p:val>
                                            <p:fltVal val="0"/>
                                          </p:val>
                                        </p:tav>
                                        <p:tav tm="100000">
                                          <p:val>
                                            <p:fltVal val="1"/>
                                          </p:val>
                                        </p:tav>
                                      </p:tavLst>
                                    </p:anim>
                                    <p:anim calcmode="lin" valueType="num">
                                      <p:cBhvr>
                                        <p:cTn id="16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wheel(1)">
                                      <p:cBhvr>
                                        <p:cTn id="1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p:bldP spid="17" grpId="0" animBg="1"/>
      <p:bldP spid="21" grpId="0" animBg="1"/>
      <p:bldP spid="23" grpId="0" animBg="1"/>
      <p:bldP spid="19" grpId="0"/>
      <p:bldP spid="16" grpId="0" animBg="1"/>
      <p:bldP spid="6" grpId="0" animBg="1"/>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DECBF-9D79-7A4F-B995-2519A5E4AFCF}"/>
              </a:ext>
            </a:extLst>
          </p:cNvPr>
          <p:cNvSpPr/>
          <p:nvPr/>
        </p:nvSpPr>
        <p:spPr>
          <a:xfrm>
            <a:off x="894347" y="409447"/>
            <a:ext cx="12472737" cy="2431435"/>
          </a:xfrm>
          <a:prstGeom prst="rect">
            <a:avLst/>
          </a:prstGeom>
        </p:spPr>
        <p:txBody>
          <a:bodyPr wrap="square" lIns="91440" tIns="45720" rIns="91440" bIns="45720" anchor="t">
            <a:spAutoFit/>
          </a:bodyPr>
          <a:lstStyle/>
          <a:p>
            <a:pPr algn="ctr"/>
            <a:r>
              <a:rPr lang="fr-FR" sz="2400" b="1" dirty="0"/>
              <a:t>DES SCÉNARIOS IMMERSIFS DANS </a:t>
            </a:r>
          </a:p>
          <a:p>
            <a:pPr algn="ctr"/>
            <a:r>
              <a:rPr lang="fr-FR" sz="2400" b="1" dirty="0"/>
              <a:t>UN </a:t>
            </a:r>
            <a:r>
              <a:rPr lang="fr-FR" sz="2400" b="1" dirty="0">
                <a:effectLst/>
              </a:rPr>
              <a:t>CONTEXTE PROFESSIONNEL PROCHE DE L’APPRENANT</a:t>
            </a:r>
          </a:p>
          <a:p>
            <a:r>
              <a:rPr lang="fr-FR" sz="2400" b="1" i="1" dirty="0">
                <a:solidFill>
                  <a:schemeClr val="accent5"/>
                </a:solidFill>
                <a:effectLst/>
              </a:rPr>
              <a:t>                                       </a:t>
            </a:r>
          </a:p>
          <a:p>
            <a:pPr algn="ctr"/>
            <a:r>
              <a:rPr lang="fr-FR" sz="2800" b="1" i="1" dirty="0">
                <a:solidFill>
                  <a:schemeClr val="accent1">
                    <a:lumMod val="60000"/>
                    <a:lumOff val="40000"/>
                  </a:schemeClr>
                </a:solidFill>
                <a:effectLst/>
              </a:rPr>
              <a:t>La halle gourmande de Sarlat </a:t>
            </a:r>
          </a:p>
          <a:p>
            <a:pPr algn="ctr"/>
            <a:r>
              <a:rPr lang="fr-FR" sz="2800" b="1" i="1" dirty="0">
                <a:solidFill>
                  <a:schemeClr val="accent1">
                    <a:lumMod val="60000"/>
                    <a:lumOff val="40000"/>
                  </a:schemeClr>
                </a:solidFill>
                <a:effectLst/>
              </a:rPr>
              <a:t>(marché couvert</a:t>
            </a:r>
            <a:r>
              <a:rPr lang="fr-FR" sz="2800" b="1" i="1" dirty="0">
                <a:solidFill>
                  <a:schemeClr val="accent1">
                    <a:lumMod val="60000"/>
                    <a:lumOff val="40000"/>
                  </a:schemeClr>
                </a:solidFill>
              </a:rPr>
              <a:t> - </a:t>
            </a:r>
            <a:r>
              <a:rPr lang="fr-FR" sz="2800" b="1" i="1" dirty="0">
                <a:solidFill>
                  <a:schemeClr val="accent1">
                    <a:lumMod val="60000"/>
                    <a:lumOff val="40000"/>
                  </a:schemeClr>
                </a:solidFill>
                <a:effectLst/>
              </a:rPr>
              <a:t>producteurs locaux et régionaux)</a:t>
            </a:r>
          </a:p>
          <a:p>
            <a:pPr algn="ctr"/>
            <a:r>
              <a:rPr lang="fr-FR" sz="2000" b="1" i="1" dirty="0"/>
              <a:t>Située en centre-ville de Sarlat, réhabilitée par l’architecte Jean Nouvel</a:t>
            </a:r>
            <a:endParaRPr lang="fr-FR" sz="2400" b="1" i="1" dirty="0">
              <a:solidFill>
                <a:schemeClr val="accent5"/>
              </a:solidFill>
              <a:effectLst/>
            </a:endParaRPr>
          </a:p>
        </p:txBody>
      </p:sp>
      <p:pic>
        <p:nvPicPr>
          <p:cNvPr id="9" name="Image 8">
            <a:extLst>
              <a:ext uri="{FF2B5EF4-FFF2-40B4-BE49-F238E27FC236}">
                <a16:creationId xmlns:a16="http://schemas.microsoft.com/office/drawing/2014/main" id="{8128D2D9-A583-80E3-2407-977DD5D60B2D}"/>
              </a:ext>
            </a:extLst>
          </p:cNvPr>
          <p:cNvPicPr>
            <a:picLocks noChangeAspect="1"/>
          </p:cNvPicPr>
          <p:nvPr/>
        </p:nvPicPr>
        <p:blipFill>
          <a:blip r:embed="rId3"/>
          <a:stretch>
            <a:fillRect/>
          </a:stretch>
        </p:blipFill>
        <p:spPr>
          <a:xfrm>
            <a:off x="8544492" y="2717771"/>
            <a:ext cx="3126140" cy="4048134"/>
          </a:xfrm>
          <a:prstGeom prst="rect">
            <a:avLst/>
          </a:prstGeom>
          <a:ln>
            <a:noFill/>
          </a:ln>
          <a:effectLst>
            <a:softEdge rad="112500"/>
          </a:effectLst>
        </p:spPr>
      </p:pic>
      <p:pic>
        <p:nvPicPr>
          <p:cNvPr id="13" name="Image 12">
            <a:extLst>
              <a:ext uri="{FF2B5EF4-FFF2-40B4-BE49-F238E27FC236}">
                <a16:creationId xmlns:a16="http://schemas.microsoft.com/office/drawing/2014/main" id="{F1743BE5-307A-8715-4391-6DD9D69CD530}"/>
              </a:ext>
            </a:extLst>
          </p:cNvPr>
          <p:cNvPicPr>
            <a:picLocks noChangeAspect="1"/>
          </p:cNvPicPr>
          <p:nvPr/>
        </p:nvPicPr>
        <p:blipFill>
          <a:blip r:embed="rId4"/>
          <a:stretch>
            <a:fillRect/>
          </a:stretch>
        </p:blipFill>
        <p:spPr>
          <a:xfrm>
            <a:off x="658507" y="2877594"/>
            <a:ext cx="7456975" cy="3728488"/>
          </a:xfrm>
          <a:prstGeom prst="rect">
            <a:avLst/>
          </a:prstGeom>
          <a:ln>
            <a:noFill/>
          </a:ln>
          <a:effectLst>
            <a:softEdge rad="112500"/>
          </a:effectLst>
        </p:spPr>
      </p:pic>
    </p:spTree>
    <p:extLst>
      <p:ext uri="{BB962C8B-B14F-4D97-AF65-F5344CB8AC3E}">
        <p14:creationId xmlns:p14="http://schemas.microsoft.com/office/powerpoint/2010/main" val="13060970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arn(inVertical)">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FD8D19D-FB32-9845-86BB-874BCCDC1913}"/>
              </a:ext>
            </a:extLst>
          </p:cNvPr>
          <p:cNvSpPr txBox="1"/>
          <p:nvPr/>
        </p:nvSpPr>
        <p:spPr>
          <a:xfrm>
            <a:off x="1" y="3777238"/>
            <a:ext cx="11827042" cy="3108543"/>
          </a:xfrm>
          <a:prstGeom prst="rect">
            <a:avLst/>
          </a:prstGeom>
          <a:noFill/>
        </p:spPr>
        <p:txBody>
          <a:bodyPr wrap="square" rtlCol="0">
            <a:spAutoFit/>
          </a:bodyPr>
          <a:lstStyle/>
          <a:p>
            <a:r>
              <a:rPr lang="fr-FR" sz="2800" b="1" dirty="0"/>
              <a:t>Un contexte professionnel pour :</a:t>
            </a:r>
          </a:p>
          <a:p>
            <a:r>
              <a:rPr lang="fr-FR" sz="2800" b="1" dirty="0">
                <a:solidFill>
                  <a:schemeClr val="accent2"/>
                </a:solidFill>
                <a:sym typeface="Wingdings" panose="05000000000000000000" pitchFamily="2" charset="2"/>
              </a:rPr>
              <a:t> réaliser </a:t>
            </a:r>
            <a:r>
              <a:rPr lang="fr-FR" sz="2800" b="1" dirty="0">
                <a:solidFill>
                  <a:schemeClr val="accent2"/>
                </a:solidFill>
              </a:rPr>
              <a:t>1 ou plusieurs « scénarios » pédagogiques</a:t>
            </a:r>
          </a:p>
          <a:p>
            <a:r>
              <a:rPr lang="fr-FR" sz="2800" b="1" dirty="0">
                <a:sym typeface="Wingdings" panose="05000000000000000000" pitchFamily="2" charset="2"/>
              </a:rPr>
              <a:t> r</a:t>
            </a:r>
            <a:r>
              <a:rPr lang="fr-FR" sz="2800" b="1" dirty="0"/>
              <a:t>épondre à la problématiques des différents secteurs de la vente alimentaire (fromagerie, fruits, légumes, charcuterie, pâtisserie, pains…) </a:t>
            </a:r>
          </a:p>
          <a:p>
            <a:r>
              <a:rPr lang="fr-FR" sz="2800" b="1" dirty="0">
                <a:solidFill>
                  <a:schemeClr val="accent2"/>
                </a:solidFill>
                <a:sym typeface="Wingdings" panose="05000000000000000000" pitchFamily="2" charset="2"/>
              </a:rPr>
              <a:t> a</a:t>
            </a:r>
            <a:r>
              <a:rPr lang="fr-FR" sz="2800" b="1" dirty="0">
                <a:solidFill>
                  <a:schemeClr val="accent2"/>
                </a:solidFill>
              </a:rPr>
              <a:t>ppréhender les différents facettes du métier de vendeur-conseil en alimentation</a:t>
            </a:r>
          </a:p>
        </p:txBody>
      </p:sp>
      <p:pic>
        <p:nvPicPr>
          <p:cNvPr id="3" name="Image 2">
            <a:hlinkClick r:id="rId3"/>
            <a:extLst>
              <a:ext uri="{FF2B5EF4-FFF2-40B4-BE49-F238E27FC236}">
                <a16:creationId xmlns:a16="http://schemas.microsoft.com/office/drawing/2014/main" id="{50314FAF-0BB8-6A8B-0F95-812F43FCDB81}"/>
              </a:ext>
            </a:extLst>
          </p:cNvPr>
          <p:cNvPicPr>
            <a:picLocks noChangeAspect="1"/>
          </p:cNvPicPr>
          <p:nvPr/>
        </p:nvPicPr>
        <p:blipFill>
          <a:blip r:embed="rId4"/>
          <a:stretch>
            <a:fillRect/>
          </a:stretch>
        </p:blipFill>
        <p:spPr>
          <a:xfrm>
            <a:off x="261830" y="403106"/>
            <a:ext cx="5834170" cy="2917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a:extLst>
              <a:ext uri="{FF2B5EF4-FFF2-40B4-BE49-F238E27FC236}">
                <a16:creationId xmlns:a16="http://schemas.microsoft.com/office/drawing/2014/main" id="{513AC9C7-F4E1-E541-D4A3-A0F6183C0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388" y="563904"/>
            <a:ext cx="4817648" cy="3213334"/>
          </a:xfrm>
          <a:prstGeom prst="rect">
            <a:avLst/>
          </a:prstGeom>
          <a:noFill/>
          <a:extLst>
            <a:ext uri="{909E8E84-426E-40DD-AFC4-6F175D3DCCD1}">
              <a14:hiddenFill xmlns:a14="http://schemas.microsoft.com/office/drawing/2010/main">
                <a:solidFill>
                  <a:srgbClr val="FFFFFF"/>
                </a:solidFill>
              </a14:hiddenFill>
            </a:ext>
          </a:extLst>
        </p:spPr>
      </p:pic>
      <p:sp>
        <p:nvSpPr>
          <p:cNvPr id="2" name="Bouton d’action : fin 1">
            <a:hlinkClick r:id="rId3" highlightClick="1"/>
            <a:extLst>
              <a:ext uri="{FF2B5EF4-FFF2-40B4-BE49-F238E27FC236}">
                <a16:creationId xmlns:a16="http://schemas.microsoft.com/office/drawing/2014/main" id="{7B958036-9A34-8B4C-52C1-409158BBD9BA}"/>
              </a:ext>
            </a:extLst>
          </p:cNvPr>
          <p:cNvSpPr/>
          <p:nvPr/>
        </p:nvSpPr>
        <p:spPr>
          <a:xfrm>
            <a:off x="4307305" y="1071353"/>
            <a:ext cx="565484" cy="504241"/>
          </a:xfrm>
          <a:prstGeom prst="actionButtonE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798188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B0771-9787-964D-A02D-91E53EC1F6E9}"/>
              </a:ext>
            </a:extLst>
          </p:cNvPr>
          <p:cNvSpPr/>
          <p:nvPr/>
        </p:nvSpPr>
        <p:spPr>
          <a:xfrm>
            <a:off x="147918" y="72365"/>
            <a:ext cx="11914093" cy="2381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3EA59BB5-8E59-2E43-B9ED-240D79BC1532}"/>
              </a:ext>
            </a:extLst>
          </p:cNvPr>
          <p:cNvSpPr txBox="1"/>
          <p:nvPr/>
        </p:nvSpPr>
        <p:spPr>
          <a:xfrm>
            <a:off x="6010369" y="560526"/>
            <a:ext cx="5172074" cy="1323439"/>
          </a:xfrm>
          <a:prstGeom prst="rect">
            <a:avLst/>
          </a:prstGeom>
          <a:noFill/>
        </p:spPr>
        <p:txBody>
          <a:bodyPr wrap="square" rtlCol="0">
            <a:spAutoFit/>
          </a:bodyPr>
          <a:lstStyle/>
          <a:p>
            <a:pPr algn="ctr"/>
            <a:r>
              <a:rPr lang="fr-FR" sz="4000" b="1" dirty="0">
                <a:solidFill>
                  <a:schemeClr val="accent2"/>
                </a:solidFill>
              </a:rPr>
              <a:t>Équipements du marché couvert</a:t>
            </a:r>
          </a:p>
        </p:txBody>
      </p:sp>
      <p:sp>
        <p:nvSpPr>
          <p:cNvPr id="8" name="Rectangle 7">
            <a:extLst>
              <a:ext uri="{FF2B5EF4-FFF2-40B4-BE49-F238E27FC236}">
                <a16:creationId xmlns:a16="http://schemas.microsoft.com/office/drawing/2014/main" id="{7CEA30EF-31B1-8645-80BA-64DF57709800}"/>
              </a:ext>
            </a:extLst>
          </p:cNvPr>
          <p:cNvSpPr/>
          <p:nvPr/>
        </p:nvSpPr>
        <p:spPr>
          <a:xfrm>
            <a:off x="783772" y="3188931"/>
            <a:ext cx="4020457" cy="2677656"/>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fr-FR" sz="2800" b="1" dirty="0">
                <a:effectLst/>
              </a:rPr>
              <a:t>Téléphone portable</a:t>
            </a:r>
          </a:p>
          <a:p>
            <a:pPr marL="285750" indent="-285750">
              <a:buFont typeface="Arial" panose="020B0604020202020204" pitchFamily="34" charset="0"/>
              <a:buChar char="•"/>
            </a:pPr>
            <a:r>
              <a:rPr lang="fr-FR" sz="2800" b="1" dirty="0">
                <a:effectLst/>
              </a:rPr>
              <a:t>Site internet</a:t>
            </a:r>
          </a:p>
          <a:p>
            <a:pPr marL="285750" indent="-285750">
              <a:buFont typeface="Arial" panose="020B0604020202020204" pitchFamily="34" charset="0"/>
              <a:buChar char="•"/>
            </a:pPr>
            <a:r>
              <a:rPr lang="fr-FR" sz="2800" b="1" dirty="0">
                <a:effectLst/>
              </a:rPr>
              <a:t>Réseaux sociaux </a:t>
            </a:r>
          </a:p>
          <a:p>
            <a:pPr marL="285750" indent="-285750">
              <a:buFont typeface="Arial" panose="020B0604020202020204" pitchFamily="34" charset="0"/>
              <a:buChar char="•"/>
            </a:pPr>
            <a:r>
              <a:rPr lang="fr-FR" sz="2800" b="1" dirty="0">
                <a:effectLst/>
              </a:rPr>
              <a:t>Tablette (encaissement)</a:t>
            </a:r>
          </a:p>
          <a:p>
            <a:pPr marL="285750" indent="-285750">
              <a:buFont typeface="Arial" panose="020B0604020202020204" pitchFamily="34" charset="0"/>
              <a:buChar char="•"/>
            </a:pPr>
            <a:r>
              <a:rPr lang="fr-FR" sz="2800" b="1" dirty="0"/>
              <a:t>Caisse tactile</a:t>
            </a:r>
          </a:p>
        </p:txBody>
      </p:sp>
      <p:pic>
        <p:nvPicPr>
          <p:cNvPr id="9" name="Image 8">
            <a:extLst>
              <a:ext uri="{FF2B5EF4-FFF2-40B4-BE49-F238E27FC236}">
                <a16:creationId xmlns:a16="http://schemas.microsoft.com/office/drawing/2014/main" id="{28256D86-0756-F84B-B461-B8D5D8B3D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0451" y="2835876"/>
            <a:ext cx="2935151" cy="2052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a:extLst>
              <a:ext uri="{FF2B5EF4-FFF2-40B4-BE49-F238E27FC236}">
                <a16:creationId xmlns:a16="http://schemas.microsoft.com/office/drawing/2014/main" id="{393545FE-C8CB-664C-80B1-77B89ED129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6553" y="5417604"/>
            <a:ext cx="1485890" cy="879870"/>
          </a:xfrm>
          <a:prstGeom prst="rect">
            <a:avLst/>
          </a:prstGeom>
        </p:spPr>
      </p:pic>
      <p:pic>
        <p:nvPicPr>
          <p:cNvPr id="11" name="Image 10">
            <a:extLst>
              <a:ext uri="{FF2B5EF4-FFF2-40B4-BE49-F238E27FC236}">
                <a16:creationId xmlns:a16="http://schemas.microsoft.com/office/drawing/2014/main" id="{024DDD96-D39C-4742-8B24-B142A22367C0}"/>
              </a:ext>
            </a:extLst>
          </p:cNvPr>
          <p:cNvPicPr>
            <a:picLocks noChangeAspect="1"/>
          </p:cNvPicPr>
          <p:nvPr/>
        </p:nvPicPr>
        <p:blipFill>
          <a:blip r:embed="rId5"/>
          <a:stretch>
            <a:fillRect/>
          </a:stretch>
        </p:blipFill>
        <p:spPr>
          <a:xfrm>
            <a:off x="6268453" y="3235787"/>
            <a:ext cx="1972011" cy="1972011"/>
          </a:xfrm>
          <a:prstGeom prst="rect">
            <a:avLst/>
          </a:prstGeom>
          <a:ln>
            <a:noFill/>
          </a:ln>
          <a:effectLst>
            <a:softEdge rad="112500"/>
          </a:effectLst>
        </p:spPr>
      </p:pic>
      <p:pic>
        <p:nvPicPr>
          <p:cNvPr id="13" name="Image 12">
            <a:extLst>
              <a:ext uri="{FF2B5EF4-FFF2-40B4-BE49-F238E27FC236}">
                <a16:creationId xmlns:a16="http://schemas.microsoft.com/office/drawing/2014/main" id="{0D014FDB-0332-DB1D-5E63-7FFC8E3D35A6}"/>
              </a:ext>
            </a:extLst>
          </p:cNvPr>
          <p:cNvPicPr>
            <a:picLocks noChangeAspect="1"/>
          </p:cNvPicPr>
          <p:nvPr/>
        </p:nvPicPr>
        <p:blipFill>
          <a:blip r:embed="rId6"/>
          <a:stretch>
            <a:fillRect/>
          </a:stretch>
        </p:blipFill>
        <p:spPr>
          <a:xfrm>
            <a:off x="783772" y="237259"/>
            <a:ext cx="4347029" cy="2173515"/>
          </a:xfrm>
          <a:prstGeom prst="rect">
            <a:avLst/>
          </a:prstGeom>
        </p:spPr>
      </p:pic>
    </p:spTree>
    <p:extLst>
      <p:ext uri="{BB962C8B-B14F-4D97-AF65-F5344CB8AC3E}">
        <p14:creationId xmlns:p14="http://schemas.microsoft.com/office/powerpoint/2010/main" val="17543726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B10CA44-71AC-9F45-A4AF-C448CD938210}"/>
              </a:ext>
            </a:extLst>
          </p:cNvPr>
          <p:cNvSpPr txBox="1"/>
          <p:nvPr/>
        </p:nvSpPr>
        <p:spPr>
          <a:xfrm>
            <a:off x="4081075" y="373927"/>
            <a:ext cx="8698753" cy="830997"/>
          </a:xfrm>
          <a:prstGeom prst="rect">
            <a:avLst/>
          </a:prstGeom>
          <a:noFill/>
        </p:spPr>
        <p:txBody>
          <a:bodyPr wrap="square" rtlCol="0">
            <a:spAutoFit/>
          </a:bodyPr>
          <a:lstStyle/>
          <a:p>
            <a:pPr algn="ctr"/>
            <a:r>
              <a:rPr lang="fr-FR" sz="2400" b="1" dirty="0">
                <a:solidFill>
                  <a:schemeClr val="tx1">
                    <a:lumMod val="95000"/>
                    <a:lumOff val="5000"/>
                  </a:schemeClr>
                </a:solidFill>
              </a:rPr>
              <a:t>Exemple de mise en œuvre d’une activité de prolongement</a:t>
            </a:r>
          </a:p>
        </p:txBody>
      </p:sp>
      <p:sp>
        <p:nvSpPr>
          <p:cNvPr id="11" name="Rectangle 10">
            <a:extLst>
              <a:ext uri="{FF2B5EF4-FFF2-40B4-BE49-F238E27FC236}">
                <a16:creationId xmlns:a16="http://schemas.microsoft.com/office/drawing/2014/main" id="{67A3C16B-DECA-3543-BDA5-A9C3B15557CB}"/>
              </a:ext>
            </a:extLst>
          </p:cNvPr>
          <p:cNvSpPr/>
          <p:nvPr/>
        </p:nvSpPr>
        <p:spPr>
          <a:xfrm>
            <a:off x="316866" y="3043355"/>
            <a:ext cx="3610614" cy="1200329"/>
          </a:xfrm>
          <a:prstGeom prst="rect">
            <a:avLst/>
          </a:prstGeom>
          <a:ln>
            <a:solidFill>
              <a:schemeClr val="accent2"/>
            </a:solidFill>
          </a:ln>
          <a:effectLst>
            <a:outerShdw blurRad="50800" dist="38100" dir="5400000" algn="t" rotWithShape="0">
              <a:prstClr val="black">
                <a:alpha val="40000"/>
              </a:prstClr>
            </a:outerShdw>
          </a:effectLst>
        </p:spPr>
        <p:txBody>
          <a:bodyPr wrap="square">
            <a:spAutoFit/>
          </a:bodyPr>
          <a:lstStyle/>
          <a:p>
            <a:r>
              <a:rPr lang="fr-FR" b="1" dirty="0">
                <a:effectLst/>
                <a:latin typeface="Helvetica" pitchFamily="2" charset="0"/>
              </a:rPr>
              <a:t>Réaliser un post Facebook concernant </a:t>
            </a:r>
            <a:r>
              <a:rPr lang="fr-FR" b="1" dirty="0">
                <a:latin typeface="Helvetica" pitchFamily="2" charset="0"/>
              </a:rPr>
              <a:t>un </a:t>
            </a:r>
            <a:r>
              <a:rPr lang="fr-FR" b="1" dirty="0">
                <a:effectLst/>
                <a:latin typeface="Helvetica" pitchFamily="2" charset="0"/>
              </a:rPr>
              <a:t>évènement commercial « la fête de la Truffe et de la Noix »</a:t>
            </a:r>
          </a:p>
        </p:txBody>
      </p:sp>
      <p:sp>
        <p:nvSpPr>
          <p:cNvPr id="16" name="Flèche vers la droite 15">
            <a:extLst>
              <a:ext uri="{FF2B5EF4-FFF2-40B4-BE49-F238E27FC236}">
                <a16:creationId xmlns:a16="http://schemas.microsoft.com/office/drawing/2014/main" id="{930552E4-E643-A349-AF2D-335A1A7B4A78}"/>
              </a:ext>
            </a:extLst>
          </p:cNvPr>
          <p:cNvSpPr/>
          <p:nvPr/>
        </p:nvSpPr>
        <p:spPr>
          <a:xfrm>
            <a:off x="4316793" y="2231534"/>
            <a:ext cx="1798701" cy="2823969"/>
          </a:xfrm>
          <a:prstGeom prst="rightArrow">
            <a:avLst>
              <a:gd name="adj1" fmla="val 50000"/>
              <a:gd name="adj2" fmla="val 49448"/>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DD11B01B-2577-AB4F-BBBA-F95F57D62467}"/>
              </a:ext>
            </a:extLst>
          </p:cNvPr>
          <p:cNvSpPr txBox="1"/>
          <p:nvPr/>
        </p:nvSpPr>
        <p:spPr>
          <a:xfrm>
            <a:off x="6641432" y="3099176"/>
            <a:ext cx="5233702" cy="646331"/>
          </a:xfrm>
          <a:prstGeom prst="rect">
            <a:avLst/>
          </a:prstGeom>
          <a:noFill/>
        </p:spPr>
        <p:txBody>
          <a:bodyPr wrap="square" rtlCol="0">
            <a:spAutoFit/>
          </a:bodyPr>
          <a:lstStyle/>
          <a:p>
            <a:pPr algn="ctr"/>
            <a:r>
              <a:rPr lang="fr-FR" b="1" dirty="0">
                <a:solidFill>
                  <a:schemeClr val="accent2"/>
                </a:solidFill>
              </a:rPr>
              <a:t>Créer une page / groupe FACEBOOK </a:t>
            </a:r>
            <a:r>
              <a:rPr lang="fr-FR" b="1" i="1" dirty="0">
                <a:solidFill>
                  <a:schemeClr val="accent2"/>
                </a:solidFill>
              </a:rPr>
              <a:t>de la classe en mode « privée »</a:t>
            </a:r>
          </a:p>
        </p:txBody>
      </p:sp>
      <p:sp>
        <p:nvSpPr>
          <p:cNvPr id="26" name="ZoneTexte 25">
            <a:extLst>
              <a:ext uri="{FF2B5EF4-FFF2-40B4-BE49-F238E27FC236}">
                <a16:creationId xmlns:a16="http://schemas.microsoft.com/office/drawing/2014/main" id="{F153AF60-D253-2941-96BC-3991DC8AB386}"/>
              </a:ext>
            </a:extLst>
          </p:cNvPr>
          <p:cNvSpPr txBox="1"/>
          <p:nvPr/>
        </p:nvSpPr>
        <p:spPr>
          <a:xfrm>
            <a:off x="6755183" y="3762352"/>
            <a:ext cx="5233702" cy="3046988"/>
          </a:xfrm>
          <a:prstGeom prst="rect">
            <a:avLst/>
          </a:prstGeom>
          <a:noFill/>
        </p:spPr>
        <p:txBody>
          <a:bodyPr wrap="square" rtlCol="0">
            <a:spAutoFit/>
          </a:bodyPr>
          <a:lstStyle/>
          <a:p>
            <a:pPr algn="just"/>
            <a:r>
              <a:rPr lang="fr-FR" sz="1600" i="1" dirty="0"/>
              <a:t>Seules les personnes invitées pourront </a:t>
            </a:r>
          </a:p>
          <a:p>
            <a:pPr algn="just"/>
            <a:r>
              <a:rPr lang="fr-FR" sz="1600" i="1" dirty="0"/>
              <a:t>avoir accès à cette page : élèves, enseignants </a:t>
            </a:r>
          </a:p>
          <a:p>
            <a:pPr algn="just"/>
            <a:r>
              <a:rPr lang="fr-FR" sz="1600" i="1" dirty="0"/>
              <a:t>(1 administrateur, modérateurs…).</a:t>
            </a:r>
          </a:p>
          <a:p>
            <a:pPr algn="just"/>
            <a:endParaRPr lang="fr-FR" sz="1600" i="1" dirty="0"/>
          </a:p>
          <a:p>
            <a:pPr algn="just"/>
            <a:r>
              <a:rPr lang="fr-FR" sz="1600" i="1" dirty="0"/>
              <a:t>Pourquoi privée ? Si vous simulez une action commerciale avec une entreprise existant réellement, il est hors de question de créer une confusion, un malentendu quelconque.</a:t>
            </a:r>
          </a:p>
          <a:p>
            <a:pPr algn="just"/>
            <a:endParaRPr lang="fr-FR" sz="1600" i="1" dirty="0"/>
          </a:p>
          <a:p>
            <a:pPr algn="just"/>
            <a:r>
              <a:rPr lang="fr-FR" sz="1600" i="1" dirty="0"/>
              <a:t>Ne pas oublier de déclarer qu’il s’agit d’une page à but pédagogique et que toutes les activités sont simulées.</a:t>
            </a:r>
          </a:p>
        </p:txBody>
      </p:sp>
      <p:sp>
        <p:nvSpPr>
          <p:cNvPr id="28" name="ZoneTexte 27">
            <a:extLst>
              <a:ext uri="{FF2B5EF4-FFF2-40B4-BE49-F238E27FC236}">
                <a16:creationId xmlns:a16="http://schemas.microsoft.com/office/drawing/2014/main" id="{E4BCE708-CDFB-4A4F-854F-BAC9239AC752}"/>
              </a:ext>
            </a:extLst>
          </p:cNvPr>
          <p:cNvSpPr txBox="1"/>
          <p:nvPr/>
        </p:nvSpPr>
        <p:spPr>
          <a:xfrm>
            <a:off x="7378239" y="1375786"/>
            <a:ext cx="4610646" cy="1631216"/>
          </a:xfrm>
          <a:prstGeom prst="rect">
            <a:avLst/>
          </a:prstGeom>
          <a:noFill/>
        </p:spPr>
        <p:txBody>
          <a:bodyPr wrap="square" rtlCol="0">
            <a:spAutoFit/>
          </a:bodyPr>
          <a:lstStyle/>
          <a:p>
            <a:pPr algn="just"/>
            <a:r>
              <a:rPr lang="fr-FR" sz="1200" b="1" dirty="0">
                <a:solidFill>
                  <a:srgbClr val="FF0000"/>
                </a:solidFill>
              </a:rPr>
              <a:t>Activité 4 : fidélisation et développement de l’activité commerciale (domaine et BC 2)</a:t>
            </a:r>
          </a:p>
          <a:p>
            <a:pPr algn="just"/>
            <a:r>
              <a:rPr lang="fr-FR" sz="1200" b="1" dirty="0"/>
              <a:t>Tâches : Mise en œuvre  d’une animation commerciale</a:t>
            </a:r>
          </a:p>
          <a:p>
            <a:pPr algn="just"/>
            <a:r>
              <a:rPr lang="fr-FR" sz="1200" b="1" dirty="0"/>
              <a:t>Participation à la communication commerciale digitale</a:t>
            </a:r>
          </a:p>
          <a:p>
            <a:pPr algn="just"/>
            <a:r>
              <a:rPr lang="fr-FR" sz="1200" b="1" dirty="0"/>
              <a:t>Participation à la mise en œuvre d’actions de fidélisation</a:t>
            </a:r>
          </a:p>
          <a:p>
            <a:pPr algn="just"/>
            <a:r>
              <a:rPr lang="fr-FR" sz="1200" b="1" dirty="0">
                <a:solidFill>
                  <a:srgbClr val="FF0000"/>
                </a:solidFill>
              </a:rPr>
              <a:t>Activité 2 &amp; 3: Mise en valeur de l’offre – Conseiller et vendre (domaines et BC 1&amp; 2)</a:t>
            </a:r>
          </a:p>
          <a:p>
            <a:pPr algn="just"/>
            <a:r>
              <a:rPr lang="fr-FR" sz="1200" b="1" dirty="0"/>
              <a:t>Tâche</a:t>
            </a:r>
            <a:r>
              <a:rPr lang="fr-FR" sz="1200" dirty="0"/>
              <a:t>: </a:t>
            </a:r>
            <a:r>
              <a:rPr lang="fr-FR" sz="1200" b="1" dirty="0"/>
              <a:t>présentation des produits</a:t>
            </a:r>
          </a:p>
        </p:txBody>
      </p:sp>
      <p:sp>
        <p:nvSpPr>
          <p:cNvPr id="3" name="ZoneTexte 2">
            <a:extLst>
              <a:ext uri="{FF2B5EF4-FFF2-40B4-BE49-F238E27FC236}">
                <a16:creationId xmlns:a16="http://schemas.microsoft.com/office/drawing/2014/main" id="{97879ABF-5B60-634B-BB76-C346A3453400}"/>
              </a:ext>
            </a:extLst>
          </p:cNvPr>
          <p:cNvSpPr txBox="1"/>
          <p:nvPr/>
        </p:nvSpPr>
        <p:spPr>
          <a:xfrm>
            <a:off x="6134345" y="1860708"/>
            <a:ext cx="924484" cy="461665"/>
          </a:xfrm>
          <a:prstGeom prst="rect">
            <a:avLst/>
          </a:prstGeom>
          <a:noFill/>
        </p:spPr>
        <p:txBody>
          <a:bodyPr wrap="none" rtlCol="0">
            <a:spAutoFit/>
          </a:bodyPr>
          <a:lstStyle/>
          <a:p>
            <a:r>
              <a:rPr lang="fr-FR" sz="2400" b="1" dirty="0">
                <a:solidFill>
                  <a:srgbClr val="FF0000"/>
                </a:solidFill>
              </a:rPr>
              <a:t>R.A.P.</a:t>
            </a:r>
          </a:p>
        </p:txBody>
      </p:sp>
      <p:sp>
        <p:nvSpPr>
          <p:cNvPr id="7" name="Accolade ouvrante 6">
            <a:extLst>
              <a:ext uri="{FF2B5EF4-FFF2-40B4-BE49-F238E27FC236}">
                <a16:creationId xmlns:a16="http://schemas.microsoft.com/office/drawing/2014/main" id="{083425EF-DEB3-0846-9F66-54E1345A449B}"/>
              </a:ext>
            </a:extLst>
          </p:cNvPr>
          <p:cNvSpPr/>
          <p:nvPr/>
        </p:nvSpPr>
        <p:spPr>
          <a:xfrm>
            <a:off x="7022659" y="1411607"/>
            <a:ext cx="279808" cy="1516994"/>
          </a:xfrm>
          <a:prstGeom prst="lef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solidFill>
                <a:srgbClr val="FF0000"/>
              </a:solidFill>
            </a:endParaRPr>
          </a:p>
        </p:txBody>
      </p:sp>
      <p:pic>
        <p:nvPicPr>
          <p:cNvPr id="1028" name="Picture 4">
            <a:extLst>
              <a:ext uri="{FF2B5EF4-FFF2-40B4-BE49-F238E27FC236}">
                <a16:creationId xmlns:a16="http://schemas.microsoft.com/office/drawing/2014/main" id="{11B4B6ED-1C00-A3E7-DD26-15C9AD3DF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68" y="4952439"/>
            <a:ext cx="1847682" cy="1631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EF74295-E25A-FA0B-57AC-9F4871D61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168" y="5543895"/>
            <a:ext cx="2680624" cy="10557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0358DBD-F4B8-AC1E-1F36-7A7E44F2579F}"/>
              </a:ext>
            </a:extLst>
          </p:cNvPr>
          <p:cNvSpPr txBox="1"/>
          <p:nvPr/>
        </p:nvSpPr>
        <p:spPr>
          <a:xfrm>
            <a:off x="106460" y="1606720"/>
            <a:ext cx="6064054" cy="923330"/>
          </a:xfrm>
          <a:prstGeom prst="rect">
            <a:avLst/>
          </a:prstGeom>
          <a:noFill/>
        </p:spPr>
        <p:txBody>
          <a:bodyPr wrap="square" rtlCol="0">
            <a:spAutoFit/>
          </a:bodyPr>
          <a:lstStyle/>
          <a:p>
            <a:r>
              <a:rPr lang="fr-FR" sz="1800" b="1" dirty="0">
                <a:solidFill>
                  <a:schemeClr val="accent2"/>
                </a:solidFill>
              </a:rPr>
              <a:t>Présentation de l’offre commerciale, communication digitale et fidélisation via FACEBOOK / INSTAGRAM</a:t>
            </a:r>
          </a:p>
          <a:p>
            <a:endParaRPr lang="fr-FR" dirty="0"/>
          </a:p>
        </p:txBody>
      </p:sp>
    </p:spTree>
    <p:extLst>
      <p:ext uri="{BB962C8B-B14F-4D97-AF65-F5344CB8AC3E}">
        <p14:creationId xmlns:p14="http://schemas.microsoft.com/office/powerpoint/2010/main" val="3348522602"/>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E588EE-81B9-BF40-9768-A72E3228DFC3}"/>
              </a:ext>
            </a:extLst>
          </p:cNvPr>
          <p:cNvSpPr/>
          <p:nvPr/>
        </p:nvSpPr>
        <p:spPr>
          <a:xfrm>
            <a:off x="147918" y="133437"/>
            <a:ext cx="11914093" cy="110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0061ACB-A76A-D247-942E-1483674DB205}"/>
              </a:ext>
            </a:extLst>
          </p:cNvPr>
          <p:cNvSpPr txBox="1"/>
          <p:nvPr/>
        </p:nvSpPr>
        <p:spPr>
          <a:xfrm>
            <a:off x="3342293" y="375263"/>
            <a:ext cx="7802195" cy="1200329"/>
          </a:xfrm>
          <a:prstGeom prst="rect">
            <a:avLst/>
          </a:prstGeom>
          <a:noFill/>
        </p:spPr>
        <p:txBody>
          <a:bodyPr wrap="square" rtlCol="0">
            <a:spAutoFit/>
          </a:bodyPr>
          <a:lstStyle/>
          <a:p>
            <a:pPr algn="ctr"/>
            <a:r>
              <a:rPr lang="fr-FR" sz="2400" b="1" dirty="0"/>
              <a:t>Présentation de l’offre commerciale, communication digitale et fidélisation via FACEBOOK / INSTAGRAM</a:t>
            </a:r>
          </a:p>
        </p:txBody>
      </p:sp>
      <p:sp>
        <p:nvSpPr>
          <p:cNvPr id="7" name="Rectangle 6">
            <a:extLst>
              <a:ext uri="{FF2B5EF4-FFF2-40B4-BE49-F238E27FC236}">
                <a16:creationId xmlns:a16="http://schemas.microsoft.com/office/drawing/2014/main" id="{A8615771-5371-4148-856C-661EAA5DB3AC}"/>
              </a:ext>
            </a:extLst>
          </p:cNvPr>
          <p:cNvSpPr/>
          <p:nvPr/>
        </p:nvSpPr>
        <p:spPr>
          <a:xfrm>
            <a:off x="104961" y="2039429"/>
            <a:ext cx="5750880" cy="338554"/>
          </a:xfrm>
          <a:prstGeom prst="rect">
            <a:avLst/>
          </a:prstGeom>
          <a:ln>
            <a:solidFill>
              <a:schemeClr val="accent2"/>
            </a:solidFill>
          </a:ln>
        </p:spPr>
        <p:txBody>
          <a:bodyPr wrap="square">
            <a:spAutoFit/>
          </a:bodyPr>
          <a:lstStyle/>
          <a:p>
            <a:r>
              <a:rPr lang="fr-FR" sz="1600" dirty="0">
                <a:effectLst/>
                <a:latin typeface="Helvetica" pitchFamily="2" charset="0"/>
              </a:rPr>
              <a:t>1 / Réalisation du post annonçant l’évènement commercial</a:t>
            </a:r>
          </a:p>
        </p:txBody>
      </p:sp>
      <p:sp>
        <p:nvSpPr>
          <p:cNvPr id="8" name="Rectangle 7">
            <a:extLst>
              <a:ext uri="{FF2B5EF4-FFF2-40B4-BE49-F238E27FC236}">
                <a16:creationId xmlns:a16="http://schemas.microsoft.com/office/drawing/2014/main" id="{9DF965BE-B089-4445-A1C6-424EA6842E7B}"/>
              </a:ext>
            </a:extLst>
          </p:cNvPr>
          <p:cNvSpPr/>
          <p:nvPr/>
        </p:nvSpPr>
        <p:spPr>
          <a:xfrm>
            <a:off x="94059" y="2549432"/>
            <a:ext cx="5750880" cy="584775"/>
          </a:xfrm>
          <a:prstGeom prst="rect">
            <a:avLst/>
          </a:prstGeom>
          <a:ln>
            <a:solidFill>
              <a:schemeClr val="accent2"/>
            </a:solidFill>
          </a:ln>
        </p:spPr>
        <p:txBody>
          <a:bodyPr wrap="square">
            <a:spAutoFit/>
          </a:bodyPr>
          <a:lstStyle/>
          <a:p>
            <a:r>
              <a:rPr lang="fr-FR" sz="1400" dirty="0">
                <a:effectLst/>
                <a:latin typeface="Helvetica" pitchFamily="2" charset="0"/>
              </a:rPr>
              <a:t>2 / </a:t>
            </a:r>
            <a:r>
              <a:rPr lang="fr-FR" sz="1600" dirty="0">
                <a:latin typeface="Helvetica" pitchFamily="2" charset="0"/>
              </a:rPr>
              <a:t>C</a:t>
            </a:r>
            <a:r>
              <a:rPr lang="fr-FR" sz="1600" dirty="0">
                <a:effectLst/>
                <a:latin typeface="Helvetica" pitchFamily="2" charset="0"/>
              </a:rPr>
              <a:t>réation de la </a:t>
            </a:r>
            <a:r>
              <a:rPr lang="fr-FR" sz="1600" dirty="0">
                <a:latin typeface="Helvetica" pitchFamily="2" charset="0"/>
              </a:rPr>
              <a:t>ou des</a:t>
            </a:r>
            <a:r>
              <a:rPr lang="fr-FR" sz="1600" dirty="0">
                <a:effectLst/>
                <a:latin typeface="Helvetica" pitchFamily="2" charset="0"/>
              </a:rPr>
              <a:t> fiches </a:t>
            </a:r>
            <a:r>
              <a:rPr lang="fr-FR" sz="1600" dirty="0">
                <a:latin typeface="Helvetica" pitchFamily="2" charset="0"/>
              </a:rPr>
              <a:t>du ou des </a:t>
            </a:r>
            <a:r>
              <a:rPr lang="fr-FR" sz="1600" dirty="0">
                <a:effectLst/>
                <a:latin typeface="Helvetica" pitchFamily="2" charset="0"/>
              </a:rPr>
              <a:t>produits mis en avant</a:t>
            </a:r>
          </a:p>
        </p:txBody>
      </p:sp>
      <p:sp>
        <p:nvSpPr>
          <p:cNvPr id="10" name="Rectangle 9">
            <a:extLst>
              <a:ext uri="{FF2B5EF4-FFF2-40B4-BE49-F238E27FC236}">
                <a16:creationId xmlns:a16="http://schemas.microsoft.com/office/drawing/2014/main" id="{7F620319-8EA8-4E42-B2FA-34CC756A6247}"/>
              </a:ext>
            </a:extLst>
          </p:cNvPr>
          <p:cNvSpPr/>
          <p:nvPr/>
        </p:nvSpPr>
        <p:spPr>
          <a:xfrm>
            <a:off x="83157" y="3326832"/>
            <a:ext cx="5772684" cy="1323439"/>
          </a:xfrm>
          <a:prstGeom prst="rect">
            <a:avLst/>
          </a:prstGeom>
          <a:ln>
            <a:solidFill>
              <a:schemeClr val="accent2"/>
            </a:solidFill>
          </a:ln>
        </p:spPr>
        <p:txBody>
          <a:bodyPr wrap="square" lIns="91440" tIns="45720" rIns="91440" bIns="45720" anchor="t">
            <a:spAutoFit/>
          </a:bodyPr>
          <a:lstStyle/>
          <a:p>
            <a:r>
              <a:rPr lang="fr-FR" sz="1600" dirty="0">
                <a:latin typeface="Helvetica"/>
                <a:cs typeface="Helvetica"/>
              </a:rPr>
              <a:t>3</a:t>
            </a:r>
            <a:r>
              <a:rPr lang="fr-FR" sz="1600" dirty="0">
                <a:effectLst/>
                <a:latin typeface="Helvetica"/>
                <a:cs typeface="Helvetica"/>
              </a:rPr>
              <a:t> / Mise à jour du compte Facebook concernant les produits en fête (la truffe et la noix (lors du début de l’évènement avec des photos et vidéos) </a:t>
            </a:r>
            <a:r>
              <a:rPr lang="fr-FR" sz="1600" dirty="0">
                <a:latin typeface="Helvetica"/>
                <a:cs typeface="Helvetica"/>
              </a:rPr>
              <a:t>avec une mise en avant d’</a:t>
            </a:r>
            <a:r>
              <a:rPr lang="fr-FR" sz="1600" dirty="0">
                <a:effectLst/>
                <a:latin typeface="Helvetica"/>
                <a:cs typeface="Helvetica"/>
              </a:rPr>
              <a:t>un jeu concours / tirage au sort pour obtenir </a:t>
            </a:r>
            <a:r>
              <a:rPr lang="fr-FR" sz="1600" dirty="0">
                <a:latin typeface="Helvetica"/>
                <a:cs typeface="Helvetica"/>
              </a:rPr>
              <a:t>une </a:t>
            </a:r>
            <a:r>
              <a:rPr lang="fr-FR" sz="1600" dirty="0">
                <a:effectLst/>
                <a:latin typeface="Helvetica"/>
                <a:cs typeface="Helvetica"/>
              </a:rPr>
              <a:t>réduction de prix ou</a:t>
            </a:r>
            <a:r>
              <a:rPr lang="fr-FR" sz="1600" dirty="0">
                <a:latin typeface="Helvetica"/>
                <a:cs typeface="Helvetica"/>
              </a:rPr>
              <a:t> un </a:t>
            </a:r>
            <a:r>
              <a:rPr lang="fr-FR" sz="1600" dirty="0">
                <a:effectLst/>
                <a:latin typeface="Helvetica"/>
                <a:cs typeface="Helvetica"/>
              </a:rPr>
              <a:t>produit additionnel / complémentaire</a:t>
            </a:r>
          </a:p>
        </p:txBody>
      </p:sp>
      <p:sp>
        <p:nvSpPr>
          <p:cNvPr id="11" name="Rectangle 10">
            <a:extLst>
              <a:ext uri="{FF2B5EF4-FFF2-40B4-BE49-F238E27FC236}">
                <a16:creationId xmlns:a16="http://schemas.microsoft.com/office/drawing/2014/main" id="{BD6322DA-3F2E-C24D-8302-FBDB33D9BAF7}"/>
              </a:ext>
            </a:extLst>
          </p:cNvPr>
          <p:cNvSpPr/>
          <p:nvPr/>
        </p:nvSpPr>
        <p:spPr>
          <a:xfrm>
            <a:off x="92119" y="4842896"/>
            <a:ext cx="5752820" cy="584775"/>
          </a:xfrm>
          <a:prstGeom prst="rect">
            <a:avLst/>
          </a:prstGeom>
          <a:ln>
            <a:solidFill>
              <a:schemeClr val="accent2"/>
            </a:solidFill>
          </a:ln>
        </p:spPr>
        <p:txBody>
          <a:bodyPr wrap="square" lIns="91440" tIns="45720" rIns="91440" bIns="45720" anchor="t">
            <a:spAutoFit/>
          </a:bodyPr>
          <a:lstStyle/>
          <a:p>
            <a:r>
              <a:rPr lang="fr-FR" sz="1600" dirty="0">
                <a:latin typeface="Helvetica"/>
                <a:cs typeface="Helvetica"/>
              </a:rPr>
              <a:t>4</a:t>
            </a:r>
            <a:r>
              <a:rPr lang="fr-FR" sz="1600" dirty="0">
                <a:effectLst/>
                <a:latin typeface="Helvetica"/>
                <a:cs typeface="Helvetica"/>
              </a:rPr>
              <a:t> / Accueil d'un client ayant vu le post Facebook – </a:t>
            </a:r>
            <a:r>
              <a:rPr lang="fr-FR" sz="1600" dirty="0">
                <a:latin typeface="Helvetica"/>
                <a:cs typeface="Helvetica"/>
              </a:rPr>
              <a:t>Conseil &amp; vente</a:t>
            </a:r>
            <a:endParaRPr lang="fr-FR" sz="1600" dirty="0">
              <a:effectLst/>
              <a:latin typeface="Helvetica"/>
              <a:cs typeface="Helvetica"/>
            </a:endParaRPr>
          </a:p>
        </p:txBody>
      </p:sp>
      <p:sp>
        <p:nvSpPr>
          <p:cNvPr id="15" name="Flèche vers la droite 14">
            <a:extLst>
              <a:ext uri="{FF2B5EF4-FFF2-40B4-BE49-F238E27FC236}">
                <a16:creationId xmlns:a16="http://schemas.microsoft.com/office/drawing/2014/main" id="{DCDB30E9-B161-FF49-A8B5-EB3C1170CA5B}"/>
              </a:ext>
            </a:extLst>
          </p:cNvPr>
          <p:cNvSpPr/>
          <p:nvPr/>
        </p:nvSpPr>
        <p:spPr>
          <a:xfrm>
            <a:off x="5961222" y="2297262"/>
            <a:ext cx="905048" cy="2570078"/>
          </a:xfrm>
          <a:prstGeom prst="rightArrow">
            <a:avLst>
              <a:gd name="adj1" fmla="val 50000"/>
              <a:gd name="adj2" fmla="val 48671"/>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038F198-B1D3-4949-BDE1-14894AB9C52C}"/>
              </a:ext>
            </a:extLst>
          </p:cNvPr>
          <p:cNvSpPr txBox="1"/>
          <p:nvPr/>
        </p:nvSpPr>
        <p:spPr>
          <a:xfrm>
            <a:off x="7132545" y="1881764"/>
            <a:ext cx="4785347" cy="830997"/>
          </a:xfrm>
          <a:prstGeom prst="rect">
            <a:avLst/>
          </a:prstGeom>
          <a:noFill/>
        </p:spPr>
        <p:txBody>
          <a:bodyPr wrap="square" rtlCol="0">
            <a:spAutoFit/>
          </a:bodyPr>
          <a:lstStyle/>
          <a:p>
            <a:pPr algn="ctr"/>
            <a:r>
              <a:rPr lang="fr-FR" sz="1600" dirty="0"/>
              <a:t>Travailler sur l’identité visuelle de cette page :</a:t>
            </a:r>
          </a:p>
          <a:p>
            <a:pPr algn="ctr"/>
            <a:r>
              <a:rPr lang="fr-FR" sz="1600" dirty="0"/>
              <a:t>Charte graphique de la marque, message à transmettre…</a:t>
            </a:r>
          </a:p>
        </p:txBody>
      </p:sp>
      <p:pic>
        <p:nvPicPr>
          <p:cNvPr id="3" name="Image 2">
            <a:extLst>
              <a:ext uri="{FF2B5EF4-FFF2-40B4-BE49-F238E27FC236}">
                <a16:creationId xmlns:a16="http://schemas.microsoft.com/office/drawing/2014/main" id="{8EBBB31B-1749-BC60-15AF-20DC85BF693D}"/>
              </a:ext>
            </a:extLst>
          </p:cNvPr>
          <p:cNvPicPr>
            <a:picLocks noChangeAspect="1"/>
          </p:cNvPicPr>
          <p:nvPr/>
        </p:nvPicPr>
        <p:blipFill rotWithShape="1">
          <a:blip r:embed="rId3"/>
          <a:srcRect l="16678" t="14035" r="17401" b="4620"/>
          <a:stretch/>
        </p:blipFill>
        <p:spPr>
          <a:xfrm>
            <a:off x="6988428" y="2841819"/>
            <a:ext cx="5073583" cy="3521616"/>
          </a:xfrm>
          <a:prstGeom prst="rect">
            <a:avLst/>
          </a:prstGeom>
        </p:spPr>
      </p:pic>
    </p:spTree>
    <p:extLst>
      <p:ext uri="{BB962C8B-B14F-4D97-AF65-F5344CB8AC3E}">
        <p14:creationId xmlns:p14="http://schemas.microsoft.com/office/powerpoint/2010/main" val="1071902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500"/>
                                        <p:tgtEl>
                                          <p:spTgt spid="19">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fade">
                                      <p:cBhvr>
                                        <p:cTn id="37" dur="500"/>
                                        <p:tgtEl>
                                          <p:spTgt spid="1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FDC6597E-8737-2240-970A-287CBEBE5108}"/>
              </a:ext>
            </a:extLst>
          </p:cNvPr>
          <p:cNvSpPr txBox="1"/>
          <p:nvPr/>
        </p:nvSpPr>
        <p:spPr>
          <a:xfrm>
            <a:off x="8206217" y="1888769"/>
            <a:ext cx="2730488" cy="3785652"/>
          </a:xfrm>
          <a:prstGeom prst="rect">
            <a:avLst/>
          </a:prstGeom>
          <a:noFill/>
        </p:spPr>
        <p:txBody>
          <a:bodyPr wrap="square" rtlCol="0">
            <a:spAutoFit/>
          </a:bodyPr>
          <a:lstStyle/>
          <a:p>
            <a:pPr algn="ctr"/>
            <a:r>
              <a:rPr lang="fr-FR" sz="1600" dirty="0"/>
              <a:t>Travailler sur le message du post… Photos / textes </a:t>
            </a:r>
          </a:p>
          <a:p>
            <a:pPr algn="ctr"/>
            <a:r>
              <a:rPr lang="fr-FR" sz="1600" dirty="0"/>
              <a:t>….</a:t>
            </a:r>
          </a:p>
          <a:p>
            <a:pPr algn="ctr"/>
            <a:endParaRPr lang="fr-FR" sz="1600" dirty="0"/>
          </a:p>
          <a:p>
            <a:pPr algn="ctr"/>
            <a:r>
              <a:rPr lang="fr-FR" sz="1600" dirty="0"/>
              <a:t>Quel sujet ?</a:t>
            </a:r>
          </a:p>
          <a:p>
            <a:pPr algn="ctr"/>
            <a:r>
              <a:rPr lang="fr-FR" sz="1600" dirty="0"/>
              <a:t>Actualité, Évènement commercial, Nouveau produit, nouveau producteur, Concours </a:t>
            </a:r>
          </a:p>
          <a:p>
            <a:pPr algn="ctr"/>
            <a:r>
              <a:rPr lang="fr-FR" sz="1600" dirty="0"/>
              <a:t>….</a:t>
            </a:r>
          </a:p>
          <a:p>
            <a:pPr algn="ctr"/>
            <a:endParaRPr lang="fr-FR" sz="1600" dirty="0"/>
          </a:p>
          <a:p>
            <a:pPr algn="ctr"/>
            <a:r>
              <a:rPr lang="fr-FR" sz="1600" dirty="0"/>
              <a:t>Le message n’est pas obligatoirement commercial, mais il doit fédérer</a:t>
            </a:r>
          </a:p>
        </p:txBody>
      </p:sp>
      <p:sp>
        <p:nvSpPr>
          <p:cNvPr id="28" name="ZoneTexte 27">
            <a:extLst>
              <a:ext uri="{FF2B5EF4-FFF2-40B4-BE49-F238E27FC236}">
                <a16:creationId xmlns:a16="http://schemas.microsoft.com/office/drawing/2014/main" id="{4C1C01F8-D2AE-3443-A945-BBA7A05B18AB}"/>
              </a:ext>
            </a:extLst>
          </p:cNvPr>
          <p:cNvSpPr txBox="1"/>
          <p:nvPr/>
        </p:nvSpPr>
        <p:spPr>
          <a:xfrm>
            <a:off x="3157661" y="758842"/>
            <a:ext cx="8985152" cy="461665"/>
          </a:xfrm>
          <a:prstGeom prst="rect">
            <a:avLst/>
          </a:prstGeom>
          <a:noFill/>
        </p:spPr>
        <p:txBody>
          <a:bodyPr wrap="none" rtlCol="0">
            <a:spAutoFit/>
          </a:bodyPr>
          <a:lstStyle/>
          <a:p>
            <a:r>
              <a:rPr lang="fr-FR" sz="2400" b="1" dirty="0"/>
              <a:t>Comment communiquer avec Facebook ? Pourquoi faire ?</a:t>
            </a:r>
          </a:p>
        </p:txBody>
      </p:sp>
      <p:pic>
        <p:nvPicPr>
          <p:cNvPr id="3" name="Image 2">
            <a:extLst>
              <a:ext uri="{FF2B5EF4-FFF2-40B4-BE49-F238E27FC236}">
                <a16:creationId xmlns:a16="http://schemas.microsoft.com/office/drawing/2014/main" id="{3AAEC3F7-0B4A-5D8B-2F04-2302101DF36D}"/>
              </a:ext>
            </a:extLst>
          </p:cNvPr>
          <p:cNvPicPr>
            <a:picLocks noChangeAspect="1"/>
          </p:cNvPicPr>
          <p:nvPr/>
        </p:nvPicPr>
        <p:blipFill rotWithShape="1">
          <a:blip r:embed="rId3"/>
          <a:srcRect l="44408" t="18992" r="19178" b="40176"/>
          <a:stretch/>
        </p:blipFill>
        <p:spPr>
          <a:xfrm>
            <a:off x="504429" y="1696452"/>
            <a:ext cx="7145808" cy="4507168"/>
          </a:xfrm>
          <a:prstGeom prst="rect">
            <a:avLst/>
          </a:prstGeom>
        </p:spPr>
      </p:pic>
    </p:spTree>
    <p:extLst>
      <p:ext uri="{BB962C8B-B14F-4D97-AF65-F5344CB8AC3E}">
        <p14:creationId xmlns:p14="http://schemas.microsoft.com/office/powerpoint/2010/main" val="3436311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anim calcmode="lin" valueType="num">
                                      <p:cBhvr>
                                        <p:cTn id="1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fade">
                                      <p:cBhvr>
                                        <p:cTn id="23" dur="1000"/>
                                        <p:tgtEl>
                                          <p:spTgt spid="19">
                                            <p:txEl>
                                              <p:pRg st="1" end="1"/>
                                            </p:txEl>
                                          </p:spTgt>
                                        </p:tgtEl>
                                      </p:cBhvr>
                                    </p:animEffect>
                                    <p:anim calcmode="lin" valueType="num">
                                      <p:cBhvr>
                                        <p:cTn id="2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1000"/>
                                        <p:tgtEl>
                                          <p:spTgt spid="19">
                                            <p:txEl>
                                              <p:pRg st="3" end="3"/>
                                            </p:txEl>
                                          </p:spTgt>
                                        </p:tgtEl>
                                      </p:cBhvr>
                                    </p:animEffect>
                                    <p:anim calcmode="lin" valueType="num">
                                      <p:cBhvr>
                                        <p:cTn id="29"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fade">
                                      <p:cBhvr>
                                        <p:cTn id="33" dur="1000"/>
                                        <p:tgtEl>
                                          <p:spTgt spid="19">
                                            <p:txEl>
                                              <p:pRg st="4" end="4"/>
                                            </p:txEl>
                                          </p:spTgt>
                                        </p:tgtEl>
                                      </p:cBhvr>
                                    </p:animEffect>
                                    <p:anim calcmode="lin" valueType="num">
                                      <p:cBhvr>
                                        <p:cTn id="34"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9">
                                            <p:txEl>
                                              <p:pRg st="5" end="5"/>
                                            </p:txEl>
                                          </p:spTgt>
                                        </p:tgtEl>
                                        <p:attrNameLst>
                                          <p:attrName>style.visibility</p:attrName>
                                        </p:attrNameLst>
                                      </p:cBhvr>
                                      <p:to>
                                        <p:strVal val="visible"/>
                                      </p:to>
                                    </p:set>
                                    <p:animEffect transition="in" filter="fade">
                                      <p:cBhvr>
                                        <p:cTn id="38" dur="1000"/>
                                        <p:tgtEl>
                                          <p:spTgt spid="19">
                                            <p:txEl>
                                              <p:pRg st="5" end="5"/>
                                            </p:txEl>
                                          </p:spTgt>
                                        </p:tgtEl>
                                      </p:cBhvr>
                                    </p:animEffect>
                                    <p:anim calcmode="lin" valueType="num">
                                      <p:cBhvr>
                                        <p:cTn id="39"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xEl>
                                              <p:pRg st="7" end="7"/>
                                            </p:txEl>
                                          </p:spTgt>
                                        </p:tgtEl>
                                        <p:attrNameLst>
                                          <p:attrName>style.visibility</p:attrName>
                                        </p:attrNameLst>
                                      </p:cBhvr>
                                      <p:to>
                                        <p:strVal val="visible"/>
                                      </p:to>
                                    </p:set>
                                    <p:animEffect transition="in" filter="fade">
                                      <p:cBhvr>
                                        <p:cTn id="43" dur="1000"/>
                                        <p:tgtEl>
                                          <p:spTgt spid="19">
                                            <p:txEl>
                                              <p:pRg st="7" end="7"/>
                                            </p:txEl>
                                          </p:spTgt>
                                        </p:tgtEl>
                                      </p:cBhvr>
                                    </p:animEffect>
                                    <p:anim calcmode="lin" valueType="num">
                                      <p:cBhvr>
                                        <p:cTn id="44"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2844</TotalTime>
  <Words>2139</Words>
  <Application>Microsoft Office PowerPoint</Application>
  <PresentationFormat>Grand écran</PresentationFormat>
  <Paragraphs>182</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Traînée de condensation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Laetitia PAPI</cp:lastModifiedBy>
  <cp:revision>215</cp:revision>
  <dcterms:created xsi:type="dcterms:W3CDTF">2019-04-11T14:31:21Z</dcterms:created>
  <dcterms:modified xsi:type="dcterms:W3CDTF">2022-10-13T09:47:03Z</dcterms:modified>
</cp:coreProperties>
</file>